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Corbel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6D6505-658D-44D4-8BF2-8785DE0821A9}">
  <a:tblStyle styleId="{836D6505-658D-44D4-8BF2-8785DE0821A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orbel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orbel-italic.fntdata"/><Relationship Id="rId12" Type="http://schemas.openxmlformats.org/officeDocument/2006/relationships/slide" Target="slides/slide6.xml"/><Relationship Id="rId34" Type="http://schemas.openxmlformats.org/officeDocument/2006/relationships/font" Target="fonts/Corbel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Corbel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Title Slide</a:t>
            </a:r>
            <a:endParaRPr/>
          </a:p>
        </p:txBody>
      </p:sp>
      <p:sp>
        <p:nvSpPr>
          <p:cNvPr id="303" name="Google Shape;30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f883a11ba8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2f883a11ba8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2f883a11ba8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f883a11ba8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2f883a11ba8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f883a11ba8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f883a11ba8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2f883a11ba8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2f883a11ba8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f883a11ba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g2f883a11ba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2f883a11ba8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f883a11ba8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g2f883a11ba8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2f883a11ba8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Members Details</a:t>
            </a:r>
            <a:endParaRPr/>
          </a:p>
        </p:txBody>
      </p:sp>
      <p:sp>
        <p:nvSpPr>
          <p:cNvPr id="313" name="Google Shape;31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f883a11ba8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2f883a11ba8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2f883a11ba8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5b79d8aa3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05b79d8aa3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05b79d8aa3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05b79d8aa3_3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05b79d8aa3_3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305b79d8aa3_3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You can add any number of rows here in this table to fill all topic names for respective deck topics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with objectives</a:t>
            </a:r>
            <a:endParaRPr/>
          </a:p>
        </p:txBody>
      </p:sp>
      <p:sp>
        <p:nvSpPr>
          <p:cNvPr id="371" name="Google Shape;37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f874f2c3d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f874f2c3d8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f874f2c3d8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Content Slide with Side bar, content and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ourse Opening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3101016" y="627017"/>
            <a:ext cx="5660000" cy="138447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icon&#10;&#10;Description automatically generated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9487" y="6307157"/>
            <a:ext cx="1739543" cy="47959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2"/>
          <p:cNvSpPr/>
          <p:nvPr>
            <p:ph idx="2" type="pic"/>
          </p:nvPr>
        </p:nvSpPr>
        <p:spPr>
          <a:xfrm>
            <a:off x="1322387" y="2276612"/>
            <a:ext cx="10156825" cy="332581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Module Objectives_Slide">
  <p:cSld name="3_Module Objectives_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1"/>
          <p:cNvGrpSpPr/>
          <p:nvPr/>
        </p:nvGrpSpPr>
        <p:grpSpPr>
          <a:xfrm>
            <a:off x="2018825" y="1321983"/>
            <a:ext cx="7811353" cy="5007706"/>
            <a:chOff x="2018825" y="1321983"/>
            <a:chExt cx="7811353" cy="5007706"/>
          </a:xfrm>
        </p:grpSpPr>
        <p:pic>
          <p:nvPicPr>
            <p:cNvPr descr="Graphical user interface, text&#10;&#10;Description automatically generated" id="73" name="Google Shape;73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896682" y="3107141"/>
              <a:ext cx="3885021" cy="2590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11"/>
            <p:cNvSpPr/>
            <p:nvPr/>
          </p:nvSpPr>
          <p:spPr>
            <a:xfrm rot="2128456">
              <a:off x="7567315" y="2725067"/>
              <a:ext cx="407810" cy="521036"/>
            </a:xfrm>
            <a:custGeom>
              <a:rect b="b" l="l" r="r" t="t"/>
              <a:pathLst>
                <a:path extrusionOk="0" h="521036" w="407810">
                  <a:moveTo>
                    <a:pt x="0" y="104207"/>
                  </a:moveTo>
                  <a:lnTo>
                    <a:pt x="203905" y="104207"/>
                  </a:lnTo>
                  <a:lnTo>
                    <a:pt x="203905" y="0"/>
                  </a:lnTo>
                  <a:lnTo>
                    <a:pt x="407810" y="260518"/>
                  </a:lnTo>
                  <a:lnTo>
                    <a:pt x="203905" y="521036"/>
                  </a:lnTo>
                  <a:lnTo>
                    <a:pt x="203905" y="416829"/>
                  </a:lnTo>
                  <a:lnTo>
                    <a:pt x="0" y="416829"/>
                  </a:lnTo>
                  <a:lnTo>
                    <a:pt x="0" y="104207"/>
                  </a:lnTo>
                  <a:close/>
                </a:path>
              </a:pathLst>
            </a:custGeom>
            <a:gradFill>
              <a:gsLst>
                <a:gs pos="0">
                  <a:srgbClr val="D9D9DF"/>
                </a:gs>
                <a:gs pos="35000">
                  <a:srgbClr val="E4E4E6"/>
                </a:gs>
                <a:gs pos="100000">
                  <a:srgbClr val="F5F5F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104200" lIns="0" spcFirstLastPara="1" rIns="122325" wrap="square" tIns="104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7961006" y="3191155"/>
              <a:ext cx="1869172" cy="1869172"/>
            </a:xfrm>
            <a:custGeom>
              <a:rect b="b" l="l" r="r" t="t"/>
              <a:pathLst>
                <a:path extrusionOk="0" h="1543810" w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gradFill>
              <a:gsLst>
                <a:gs pos="0">
                  <a:srgbClr val="F9F9F9"/>
                </a:gs>
                <a:gs pos="35000">
                  <a:srgbClr val="FBFBFB"/>
                </a:gs>
                <a:gs pos="100000">
                  <a:srgbClr val="FDFDF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237500" lIns="237500" spcFirstLastPara="1" rIns="237500" wrap="square" tIns="237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2160000">
              <a:off x="3942478" y="2499258"/>
              <a:ext cx="409631" cy="521036"/>
            </a:xfrm>
            <a:custGeom>
              <a:rect b="b" l="l" r="r" t="t"/>
              <a:pathLst>
                <a:path extrusionOk="0" h="521036" w="409631">
                  <a:moveTo>
                    <a:pt x="0" y="104207"/>
                  </a:moveTo>
                  <a:lnTo>
                    <a:pt x="204816" y="104207"/>
                  </a:lnTo>
                  <a:lnTo>
                    <a:pt x="204816" y="0"/>
                  </a:lnTo>
                  <a:lnTo>
                    <a:pt x="409631" y="260518"/>
                  </a:lnTo>
                  <a:lnTo>
                    <a:pt x="204816" y="521036"/>
                  </a:lnTo>
                  <a:lnTo>
                    <a:pt x="204816" y="416829"/>
                  </a:lnTo>
                  <a:lnTo>
                    <a:pt x="0" y="416829"/>
                  </a:lnTo>
                  <a:lnTo>
                    <a:pt x="0" y="104207"/>
                  </a:lnTo>
                  <a:close/>
                </a:path>
              </a:pathLst>
            </a:custGeom>
            <a:gradFill>
              <a:gsLst>
                <a:gs pos="0">
                  <a:srgbClr val="D9D9DF"/>
                </a:gs>
                <a:gs pos="35000">
                  <a:srgbClr val="E4E4E6"/>
                </a:gs>
                <a:gs pos="100000">
                  <a:srgbClr val="F5F5F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104200" lIns="0" spcFirstLastPara="1" rIns="122875" wrap="square" tIns="104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1"/>
            <p:cNvSpPr/>
            <p:nvPr/>
          </p:nvSpPr>
          <p:spPr>
            <a:xfrm>
              <a:off x="5025463" y="1321983"/>
              <a:ext cx="1869172" cy="1869172"/>
            </a:xfrm>
            <a:custGeom>
              <a:rect b="b" l="l" r="r" t="t"/>
              <a:pathLst>
                <a:path extrusionOk="0" h="1543810" w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gradFill>
              <a:gsLst>
                <a:gs pos="0">
                  <a:srgbClr val="F9F9F9"/>
                </a:gs>
                <a:gs pos="35000">
                  <a:srgbClr val="FBFBFB"/>
                </a:gs>
                <a:gs pos="100000">
                  <a:srgbClr val="FDFDF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237500" lIns="237500" spcFirstLastPara="1" rIns="237500" wrap="square" tIns="237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>
              <a:off x="2018825" y="3429000"/>
              <a:ext cx="1869172" cy="1869172"/>
            </a:xfrm>
            <a:custGeom>
              <a:rect b="b" l="l" r="r" t="t"/>
              <a:pathLst>
                <a:path extrusionOk="0" h="1543810" w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gradFill>
              <a:gsLst>
                <a:gs pos="0">
                  <a:srgbClr val="F9F9F9"/>
                </a:gs>
                <a:gs pos="35000">
                  <a:srgbClr val="FBFBFB"/>
                </a:gs>
                <a:gs pos="100000">
                  <a:srgbClr val="FDFDF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237500" lIns="237500" spcFirstLastPara="1" rIns="237500" wrap="square" tIns="237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1"/>
            <p:cNvSpPr/>
            <p:nvPr/>
          </p:nvSpPr>
          <p:spPr>
            <a:xfrm flipH="1">
              <a:off x="5688190" y="5808653"/>
              <a:ext cx="407810" cy="521036"/>
            </a:xfrm>
            <a:custGeom>
              <a:rect b="b" l="l" r="r" t="t"/>
              <a:pathLst>
                <a:path extrusionOk="0" h="521036" w="407810">
                  <a:moveTo>
                    <a:pt x="0" y="104207"/>
                  </a:moveTo>
                  <a:lnTo>
                    <a:pt x="203905" y="104207"/>
                  </a:lnTo>
                  <a:lnTo>
                    <a:pt x="203905" y="0"/>
                  </a:lnTo>
                  <a:lnTo>
                    <a:pt x="407810" y="260518"/>
                  </a:lnTo>
                  <a:lnTo>
                    <a:pt x="203905" y="521036"/>
                  </a:lnTo>
                  <a:lnTo>
                    <a:pt x="203905" y="416829"/>
                  </a:lnTo>
                  <a:lnTo>
                    <a:pt x="0" y="416829"/>
                  </a:lnTo>
                  <a:lnTo>
                    <a:pt x="0" y="104207"/>
                  </a:lnTo>
                  <a:close/>
                </a:path>
              </a:pathLst>
            </a:custGeom>
            <a:gradFill>
              <a:gsLst>
                <a:gs pos="0">
                  <a:srgbClr val="D9D9DF"/>
                </a:gs>
                <a:gs pos="35000">
                  <a:srgbClr val="E4E4E6"/>
                </a:gs>
                <a:gs pos="100000">
                  <a:srgbClr val="F5F5F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104200" lIns="0" spcFirstLastPara="1" rIns="122325" wrap="square" tIns="104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" name="Google Shape;80;p11"/>
          <p:cNvSpPr txBox="1"/>
          <p:nvPr/>
        </p:nvSpPr>
        <p:spPr>
          <a:xfrm>
            <a:off x="-23624" y="89940"/>
            <a:ext cx="44897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0" y="819464"/>
            <a:ext cx="67698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On completing this module, the learner will be able to:</a:t>
            </a:r>
            <a:endParaRPr b="1" sz="2000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11188691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11"/>
          <p:cNvSpPr txBox="1"/>
          <p:nvPr>
            <p:ph idx="1" type="body"/>
          </p:nvPr>
        </p:nvSpPr>
        <p:spPr>
          <a:xfrm>
            <a:off x="8172934" y="3780724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2" type="body"/>
          </p:nvPr>
        </p:nvSpPr>
        <p:spPr>
          <a:xfrm>
            <a:off x="5237391" y="1911552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3" type="body"/>
          </p:nvPr>
        </p:nvSpPr>
        <p:spPr>
          <a:xfrm>
            <a:off x="2230753" y="4018569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Module Objectives_Slide">
  <p:cSld name="4_Module Objectives_Slid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2"/>
          <p:cNvGrpSpPr/>
          <p:nvPr/>
        </p:nvGrpSpPr>
        <p:grpSpPr>
          <a:xfrm>
            <a:off x="2950485" y="1448583"/>
            <a:ext cx="6325241" cy="5279517"/>
            <a:chOff x="2950485" y="1448583"/>
            <a:chExt cx="6325241" cy="5279517"/>
          </a:xfrm>
        </p:grpSpPr>
        <p:pic>
          <p:nvPicPr>
            <p:cNvPr descr="Graphical user interface, text&#10;&#10;Description automatically generated" id="88" name="Google Shape;88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233633" y="2640747"/>
              <a:ext cx="3597588" cy="2398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2"/>
            <p:cNvSpPr/>
            <p:nvPr/>
          </p:nvSpPr>
          <p:spPr>
            <a:xfrm rot="-4315296">
              <a:off x="8060152" y="3968168"/>
              <a:ext cx="420910" cy="521037"/>
            </a:xfrm>
            <a:custGeom>
              <a:rect b="b" l="l" r="r" t="t"/>
              <a:pathLst>
                <a:path extrusionOk="0" h="521036" w="420910">
                  <a:moveTo>
                    <a:pt x="420910" y="416829"/>
                  </a:moveTo>
                  <a:lnTo>
                    <a:pt x="210455" y="416829"/>
                  </a:lnTo>
                  <a:lnTo>
                    <a:pt x="210455" y="521036"/>
                  </a:lnTo>
                  <a:lnTo>
                    <a:pt x="0" y="260518"/>
                  </a:lnTo>
                  <a:lnTo>
                    <a:pt x="210455" y="0"/>
                  </a:lnTo>
                  <a:lnTo>
                    <a:pt x="210455" y="104207"/>
                  </a:lnTo>
                  <a:lnTo>
                    <a:pt x="420910" y="104207"/>
                  </a:lnTo>
                  <a:lnTo>
                    <a:pt x="420910" y="416829"/>
                  </a:lnTo>
                  <a:close/>
                </a:path>
              </a:pathLst>
            </a:custGeom>
            <a:gradFill>
              <a:gsLst>
                <a:gs pos="0">
                  <a:srgbClr val="D9D9DF"/>
                </a:gs>
                <a:gs pos="35000">
                  <a:srgbClr val="E4E4E6"/>
                </a:gs>
                <a:gs pos="100000">
                  <a:srgbClr val="F5F5F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104200" lIns="126250" spcFirstLastPara="1" rIns="0" wrap="square" tIns="104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 rot="4320000">
              <a:off x="3491144" y="3786541"/>
              <a:ext cx="409632" cy="521037"/>
            </a:xfrm>
            <a:custGeom>
              <a:rect b="b" l="l" r="r" t="t"/>
              <a:pathLst>
                <a:path extrusionOk="0" h="521036" w="409631">
                  <a:moveTo>
                    <a:pt x="409631" y="416829"/>
                  </a:moveTo>
                  <a:lnTo>
                    <a:pt x="204815" y="416829"/>
                  </a:lnTo>
                  <a:lnTo>
                    <a:pt x="204815" y="521036"/>
                  </a:lnTo>
                  <a:lnTo>
                    <a:pt x="0" y="260518"/>
                  </a:lnTo>
                  <a:lnTo>
                    <a:pt x="204815" y="0"/>
                  </a:lnTo>
                  <a:lnTo>
                    <a:pt x="204815" y="104207"/>
                  </a:lnTo>
                  <a:lnTo>
                    <a:pt x="409631" y="104207"/>
                  </a:lnTo>
                  <a:lnTo>
                    <a:pt x="409631" y="416829"/>
                  </a:lnTo>
                  <a:close/>
                </a:path>
              </a:pathLst>
            </a:custGeom>
            <a:gradFill>
              <a:gsLst>
                <a:gs pos="0">
                  <a:srgbClr val="D9D9DF"/>
                </a:gs>
                <a:gs pos="35000">
                  <a:srgbClr val="E4E4E6"/>
                </a:gs>
                <a:gs pos="100000">
                  <a:srgbClr val="F5F5F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104200" lIns="122875" spcFirstLastPara="1" rIns="0" wrap="square" tIns="104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2"/>
            <p:cNvSpPr/>
            <p:nvPr/>
          </p:nvSpPr>
          <p:spPr>
            <a:xfrm>
              <a:off x="2950485" y="1497796"/>
              <a:ext cx="1879529" cy="1879529"/>
            </a:xfrm>
            <a:custGeom>
              <a:rect b="b" l="l" r="r" t="t"/>
              <a:pathLst>
                <a:path extrusionOk="0" h="1543810" w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gradFill>
              <a:gsLst>
                <a:gs pos="0">
                  <a:srgbClr val="F9F9F9"/>
                </a:gs>
                <a:gs pos="35000">
                  <a:srgbClr val="FBFBFB"/>
                </a:gs>
                <a:gs pos="100000">
                  <a:srgbClr val="FDFDF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237500" lIns="237500" spcFirstLastPara="1" rIns="237500" wrap="square" tIns="237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2"/>
            <p:cNvSpPr/>
            <p:nvPr/>
          </p:nvSpPr>
          <p:spPr>
            <a:xfrm rot="-508703">
              <a:off x="5709767" y="1870641"/>
              <a:ext cx="409631" cy="521036"/>
            </a:xfrm>
            <a:custGeom>
              <a:rect b="b" l="l" r="r" t="t"/>
              <a:pathLst>
                <a:path extrusionOk="0" h="521036" w="409631">
                  <a:moveTo>
                    <a:pt x="0" y="104207"/>
                  </a:moveTo>
                  <a:lnTo>
                    <a:pt x="204816" y="104207"/>
                  </a:lnTo>
                  <a:lnTo>
                    <a:pt x="204816" y="0"/>
                  </a:lnTo>
                  <a:lnTo>
                    <a:pt x="409631" y="260518"/>
                  </a:lnTo>
                  <a:lnTo>
                    <a:pt x="204816" y="521036"/>
                  </a:lnTo>
                  <a:lnTo>
                    <a:pt x="204816" y="416829"/>
                  </a:lnTo>
                  <a:lnTo>
                    <a:pt x="0" y="416829"/>
                  </a:lnTo>
                  <a:lnTo>
                    <a:pt x="0" y="104207"/>
                  </a:lnTo>
                  <a:close/>
                </a:path>
              </a:pathLst>
            </a:custGeom>
            <a:gradFill>
              <a:gsLst>
                <a:gs pos="0">
                  <a:srgbClr val="D9D9DF"/>
                </a:gs>
                <a:gs pos="35000">
                  <a:srgbClr val="E4E4E6"/>
                </a:gs>
                <a:gs pos="100000">
                  <a:srgbClr val="F5F5F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104200" lIns="0" spcFirstLastPara="1" rIns="122875" wrap="square" tIns="104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2"/>
            <p:cNvSpPr/>
            <p:nvPr/>
          </p:nvSpPr>
          <p:spPr>
            <a:xfrm>
              <a:off x="7232622" y="1448583"/>
              <a:ext cx="1879529" cy="1879529"/>
            </a:xfrm>
            <a:custGeom>
              <a:rect b="b" l="l" r="r" t="t"/>
              <a:pathLst>
                <a:path extrusionOk="0" h="1543810" w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gradFill>
              <a:gsLst>
                <a:gs pos="0">
                  <a:srgbClr val="F9F9F9"/>
                </a:gs>
                <a:gs pos="35000">
                  <a:srgbClr val="FBFBFB"/>
                </a:gs>
                <a:gs pos="100000">
                  <a:srgbClr val="FDFDF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237500" lIns="237500" spcFirstLastPara="1" rIns="237500" wrap="square" tIns="237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3114060" y="4848571"/>
              <a:ext cx="1879529" cy="1879529"/>
            </a:xfrm>
            <a:custGeom>
              <a:rect b="b" l="l" r="r" t="t"/>
              <a:pathLst>
                <a:path extrusionOk="0" h="1543810" w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gradFill>
              <a:gsLst>
                <a:gs pos="0">
                  <a:srgbClr val="F9F9F9"/>
                </a:gs>
                <a:gs pos="35000">
                  <a:srgbClr val="FBFBFB"/>
                </a:gs>
                <a:gs pos="100000">
                  <a:srgbClr val="FDFDF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237500" lIns="237500" spcFirstLastPara="1" rIns="237500" wrap="square" tIns="237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2"/>
            <p:cNvSpPr/>
            <p:nvPr/>
          </p:nvSpPr>
          <p:spPr>
            <a:xfrm flipH="1" rot="508703">
              <a:off x="5873342" y="5221416"/>
              <a:ext cx="409631" cy="521036"/>
            </a:xfrm>
            <a:custGeom>
              <a:rect b="b" l="l" r="r" t="t"/>
              <a:pathLst>
                <a:path extrusionOk="0" h="521036" w="409631">
                  <a:moveTo>
                    <a:pt x="0" y="104207"/>
                  </a:moveTo>
                  <a:lnTo>
                    <a:pt x="204816" y="104207"/>
                  </a:lnTo>
                  <a:lnTo>
                    <a:pt x="204816" y="0"/>
                  </a:lnTo>
                  <a:lnTo>
                    <a:pt x="409631" y="260518"/>
                  </a:lnTo>
                  <a:lnTo>
                    <a:pt x="204816" y="521036"/>
                  </a:lnTo>
                  <a:lnTo>
                    <a:pt x="204816" y="416829"/>
                  </a:lnTo>
                  <a:lnTo>
                    <a:pt x="0" y="416829"/>
                  </a:lnTo>
                  <a:lnTo>
                    <a:pt x="0" y="104207"/>
                  </a:lnTo>
                  <a:close/>
                </a:path>
              </a:pathLst>
            </a:custGeom>
            <a:gradFill>
              <a:gsLst>
                <a:gs pos="0">
                  <a:srgbClr val="D9D9DF"/>
                </a:gs>
                <a:gs pos="35000">
                  <a:srgbClr val="E4E4E6"/>
                </a:gs>
                <a:gs pos="100000">
                  <a:srgbClr val="F5F5F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104200" lIns="0" spcFirstLastPara="1" rIns="122875" wrap="square" tIns="104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7396197" y="4799358"/>
              <a:ext cx="1879529" cy="1879529"/>
            </a:xfrm>
            <a:custGeom>
              <a:rect b="b" l="l" r="r" t="t"/>
              <a:pathLst>
                <a:path extrusionOk="0" h="1543810" w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gradFill>
              <a:gsLst>
                <a:gs pos="0">
                  <a:srgbClr val="F9F9F9"/>
                </a:gs>
                <a:gs pos="35000">
                  <a:srgbClr val="FBFBFB"/>
                </a:gs>
                <a:gs pos="100000">
                  <a:srgbClr val="FDFDF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237500" lIns="237500" spcFirstLastPara="1" rIns="237500" wrap="square" tIns="237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2"/>
          <p:cNvSpPr txBox="1"/>
          <p:nvPr/>
        </p:nvSpPr>
        <p:spPr>
          <a:xfrm>
            <a:off x="-23624" y="89940"/>
            <a:ext cx="44897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</p:txBody>
      </p:sp>
      <p:sp>
        <p:nvSpPr>
          <p:cNvPr id="98" name="Google Shape;98;p12"/>
          <p:cNvSpPr txBox="1"/>
          <p:nvPr/>
        </p:nvSpPr>
        <p:spPr>
          <a:xfrm>
            <a:off x="0" y="819464"/>
            <a:ext cx="67698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On completing this module, the learner will be able to:</a:t>
            </a:r>
            <a:endParaRPr b="1" sz="2000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1188691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body"/>
          </p:nvPr>
        </p:nvSpPr>
        <p:spPr>
          <a:xfrm>
            <a:off x="3167591" y="2117461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body"/>
          </p:nvPr>
        </p:nvSpPr>
        <p:spPr>
          <a:xfrm>
            <a:off x="7449728" y="2068248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3" type="body"/>
          </p:nvPr>
        </p:nvSpPr>
        <p:spPr>
          <a:xfrm>
            <a:off x="3331166" y="5468236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2"/>
          <p:cNvSpPr txBox="1"/>
          <p:nvPr>
            <p:ph idx="4" type="body"/>
          </p:nvPr>
        </p:nvSpPr>
        <p:spPr>
          <a:xfrm>
            <a:off x="7613303" y="5419023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Module Objectives_Slide">
  <p:cSld name="5_Module Objectives_Slid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3"/>
          <p:cNvGrpSpPr/>
          <p:nvPr/>
        </p:nvGrpSpPr>
        <p:grpSpPr>
          <a:xfrm>
            <a:off x="3585815" y="1220208"/>
            <a:ext cx="5677455" cy="5359495"/>
            <a:chOff x="3585815" y="1220209"/>
            <a:chExt cx="5399643" cy="5108844"/>
          </a:xfrm>
        </p:grpSpPr>
        <p:sp>
          <p:nvSpPr>
            <p:cNvPr id="106" name="Google Shape;106;p13"/>
            <p:cNvSpPr/>
            <p:nvPr/>
          </p:nvSpPr>
          <p:spPr>
            <a:xfrm>
              <a:off x="6618414" y="4785243"/>
              <a:ext cx="1543810" cy="1543810"/>
            </a:xfrm>
            <a:custGeom>
              <a:rect b="b" l="l" r="r" t="t"/>
              <a:pathLst>
                <a:path extrusionOk="0" h="1543810" w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gradFill>
              <a:gsLst>
                <a:gs pos="0">
                  <a:srgbClr val="F9F9F9"/>
                </a:gs>
                <a:gs pos="35000">
                  <a:srgbClr val="FBFBFB"/>
                </a:gs>
                <a:gs pos="100000">
                  <a:srgbClr val="FDFDF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237500" lIns="237500" spcFirstLastPara="1" rIns="237500" wrap="square" tIns="237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" name="Google Shape;107;p13"/>
            <p:cNvGrpSpPr/>
            <p:nvPr/>
          </p:nvGrpSpPr>
          <p:grpSpPr>
            <a:xfrm>
              <a:off x="3585815" y="1220209"/>
              <a:ext cx="5399643" cy="5108844"/>
              <a:chOff x="3585815" y="1220209"/>
              <a:chExt cx="5399643" cy="5108844"/>
            </a:xfrm>
          </p:grpSpPr>
          <p:pic>
            <p:nvPicPr>
              <p:cNvPr descr="Graphical user interface, text&#10;&#10;Description automatically generated" id="108" name="Google Shape;108;p1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938567" y="2870616"/>
                <a:ext cx="2703445" cy="18022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9" name="Google Shape;109;p13"/>
              <p:cNvSpPr/>
              <p:nvPr/>
            </p:nvSpPr>
            <p:spPr>
              <a:xfrm>
                <a:off x="5460064" y="1220209"/>
                <a:ext cx="1543810" cy="1543810"/>
              </a:xfrm>
              <a:custGeom>
                <a:rect b="b" l="l" r="r" t="t"/>
                <a:pathLst>
                  <a:path extrusionOk="0" h="1543810" w="1543810">
                    <a:moveTo>
                      <a:pt x="0" y="771905"/>
                    </a:moveTo>
                    <a:cubicBezTo>
                      <a:pt x="0" y="345594"/>
                      <a:pt x="345594" y="0"/>
                      <a:pt x="771905" y="0"/>
                    </a:cubicBezTo>
                    <a:cubicBezTo>
                      <a:pt x="1198216" y="0"/>
                      <a:pt x="1543810" y="345594"/>
                      <a:pt x="1543810" y="771905"/>
                    </a:cubicBezTo>
                    <a:cubicBezTo>
                      <a:pt x="1543810" y="1198216"/>
                      <a:pt x="1198216" y="1543810"/>
                      <a:pt x="771905" y="1543810"/>
                    </a:cubicBezTo>
                    <a:cubicBezTo>
                      <a:pt x="345594" y="1543810"/>
                      <a:pt x="0" y="1198216"/>
                      <a:pt x="0" y="77190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9F9"/>
                  </a:gs>
                  <a:gs pos="35000">
                    <a:srgbClr val="FBFBFB"/>
                  </a:gs>
                  <a:gs pos="100000">
                    <a:srgbClr val="FDFDFD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237500" lIns="237500" spcFirstLastPara="1" rIns="237500" wrap="square" tIns="237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13"/>
              <p:cNvSpPr/>
              <p:nvPr/>
            </p:nvSpPr>
            <p:spPr>
              <a:xfrm rot="2128456">
                <a:off x="6960598" y="2396134"/>
                <a:ext cx="407810" cy="521036"/>
              </a:xfrm>
              <a:custGeom>
                <a:rect b="b" l="l" r="r" t="t"/>
                <a:pathLst>
                  <a:path extrusionOk="0" h="521036" w="407810">
                    <a:moveTo>
                      <a:pt x="0" y="104207"/>
                    </a:moveTo>
                    <a:lnTo>
                      <a:pt x="203905" y="104207"/>
                    </a:lnTo>
                    <a:lnTo>
                      <a:pt x="203905" y="0"/>
                    </a:lnTo>
                    <a:lnTo>
                      <a:pt x="407810" y="260518"/>
                    </a:lnTo>
                    <a:lnTo>
                      <a:pt x="203905" y="521036"/>
                    </a:lnTo>
                    <a:lnTo>
                      <a:pt x="203905" y="416829"/>
                    </a:lnTo>
                    <a:lnTo>
                      <a:pt x="0" y="416829"/>
                    </a:lnTo>
                    <a:lnTo>
                      <a:pt x="0" y="104207"/>
                    </a:lnTo>
                    <a:close/>
                  </a:path>
                </a:pathLst>
              </a:custGeom>
              <a:gradFill>
                <a:gsLst>
                  <a:gs pos="0">
                    <a:srgbClr val="D9D9DF"/>
                  </a:gs>
                  <a:gs pos="35000">
                    <a:srgbClr val="E4E4E6"/>
                  </a:gs>
                  <a:gs pos="100000">
                    <a:srgbClr val="F5F5F5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104200" lIns="0" spcFirstLastPara="1" rIns="122325" wrap="square" tIns="104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13"/>
              <p:cNvSpPr/>
              <p:nvPr/>
            </p:nvSpPr>
            <p:spPr>
              <a:xfrm>
                <a:off x="7441648" y="2566926"/>
                <a:ext cx="1543810" cy="1543810"/>
              </a:xfrm>
              <a:custGeom>
                <a:rect b="b" l="l" r="r" t="t"/>
                <a:pathLst>
                  <a:path extrusionOk="0" h="1543810" w="1543810">
                    <a:moveTo>
                      <a:pt x="0" y="771905"/>
                    </a:moveTo>
                    <a:cubicBezTo>
                      <a:pt x="0" y="345594"/>
                      <a:pt x="345594" y="0"/>
                      <a:pt x="771905" y="0"/>
                    </a:cubicBezTo>
                    <a:cubicBezTo>
                      <a:pt x="1198216" y="0"/>
                      <a:pt x="1543810" y="345594"/>
                      <a:pt x="1543810" y="771905"/>
                    </a:cubicBezTo>
                    <a:cubicBezTo>
                      <a:pt x="1543810" y="1198216"/>
                      <a:pt x="1198216" y="1543810"/>
                      <a:pt x="771905" y="1543810"/>
                    </a:cubicBezTo>
                    <a:cubicBezTo>
                      <a:pt x="345594" y="1543810"/>
                      <a:pt x="0" y="1198216"/>
                      <a:pt x="0" y="77190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9F9"/>
                  </a:gs>
                  <a:gs pos="35000">
                    <a:srgbClr val="FBFBFB"/>
                  </a:gs>
                  <a:gs pos="100000">
                    <a:srgbClr val="FDFDFD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237500" lIns="237500" spcFirstLastPara="1" rIns="237500" wrap="square" tIns="237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3"/>
              <p:cNvSpPr/>
              <p:nvPr/>
            </p:nvSpPr>
            <p:spPr>
              <a:xfrm rot="-4315296">
                <a:off x="7546319" y="4174024"/>
                <a:ext cx="420910" cy="521037"/>
              </a:xfrm>
              <a:custGeom>
                <a:rect b="b" l="l" r="r" t="t"/>
                <a:pathLst>
                  <a:path extrusionOk="0" h="521036" w="420910">
                    <a:moveTo>
                      <a:pt x="420910" y="416829"/>
                    </a:moveTo>
                    <a:lnTo>
                      <a:pt x="210455" y="416829"/>
                    </a:lnTo>
                    <a:lnTo>
                      <a:pt x="210455" y="521036"/>
                    </a:lnTo>
                    <a:lnTo>
                      <a:pt x="0" y="260518"/>
                    </a:lnTo>
                    <a:lnTo>
                      <a:pt x="210455" y="0"/>
                    </a:lnTo>
                    <a:lnTo>
                      <a:pt x="210455" y="104207"/>
                    </a:lnTo>
                    <a:lnTo>
                      <a:pt x="420910" y="104207"/>
                    </a:lnTo>
                    <a:lnTo>
                      <a:pt x="420910" y="416829"/>
                    </a:lnTo>
                    <a:close/>
                  </a:path>
                </a:pathLst>
              </a:custGeom>
              <a:gradFill>
                <a:gsLst>
                  <a:gs pos="0">
                    <a:srgbClr val="D9D9DF"/>
                  </a:gs>
                  <a:gs pos="35000">
                    <a:srgbClr val="E4E4E6"/>
                  </a:gs>
                  <a:gs pos="100000">
                    <a:srgbClr val="F5F5F5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104200" lIns="126250" spcFirstLastPara="1" rIns="0" wrap="square" tIns="104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13"/>
              <p:cNvSpPr/>
              <p:nvPr/>
            </p:nvSpPr>
            <p:spPr>
              <a:xfrm>
                <a:off x="6038747" y="5296629"/>
                <a:ext cx="409632" cy="521037"/>
              </a:xfrm>
              <a:custGeom>
                <a:rect b="b" l="l" r="r" t="t"/>
                <a:pathLst>
                  <a:path extrusionOk="0" h="521036" w="409631">
                    <a:moveTo>
                      <a:pt x="409631" y="416829"/>
                    </a:moveTo>
                    <a:lnTo>
                      <a:pt x="204815" y="416829"/>
                    </a:lnTo>
                    <a:lnTo>
                      <a:pt x="204815" y="521036"/>
                    </a:lnTo>
                    <a:lnTo>
                      <a:pt x="0" y="260518"/>
                    </a:lnTo>
                    <a:lnTo>
                      <a:pt x="204815" y="0"/>
                    </a:lnTo>
                    <a:lnTo>
                      <a:pt x="204815" y="104207"/>
                    </a:lnTo>
                    <a:lnTo>
                      <a:pt x="409631" y="104207"/>
                    </a:lnTo>
                    <a:lnTo>
                      <a:pt x="409631" y="416829"/>
                    </a:lnTo>
                    <a:close/>
                  </a:path>
                </a:pathLst>
              </a:custGeom>
              <a:gradFill>
                <a:gsLst>
                  <a:gs pos="0">
                    <a:srgbClr val="D9D9DF"/>
                  </a:gs>
                  <a:gs pos="35000">
                    <a:srgbClr val="E4E4E6"/>
                  </a:gs>
                  <a:gs pos="100000">
                    <a:srgbClr val="F5F5F5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104200" lIns="122875" spcFirstLastPara="1" rIns="0" wrap="square" tIns="104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4301714" y="4785243"/>
                <a:ext cx="1543810" cy="1543810"/>
              </a:xfrm>
              <a:custGeom>
                <a:rect b="b" l="l" r="r" t="t"/>
                <a:pathLst>
                  <a:path extrusionOk="0" h="1543810" w="1543810">
                    <a:moveTo>
                      <a:pt x="0" y="771905"/>
                    </a:moveTo>
                    <a:cubicBezTo>
                      <a:pt x="0" y="345594"/>
                      <a:pt x="345594" y="0"/>
                      <a:pt x="771905" y="0"/>
                    </a:cubicBezTo>
                    <a:cubicBezTo>
                      <a:pt x="1198216" y="0"/>
                      <a:pt x="1543810" y="345594"/>
                      <a:pt x="1543810" y="771905"/>
                    </a:cubicBezTo>
                    <a:cubicBezTo>
                      <a:pt x="1543810" y="1198216"/>
                      <a:pt x="1198216" y="1543810"/>
                      <a:pt x="771905" y="1543810"/>
                    </a:cubicBezTo>
                    <a:cubicBezTo>
                      <a:pt x="345594" y="1543810"/>
                      <a:pt x="0" y="1198216"/>
                      <a:pt x="0" y="77190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9F9"/>
                  </a:gs>
                  <a:gs pos="35000">
                    <a:srgbClr val="FBFBFB"/>
                  </a:gs>
                  <a:gs pos="100000">
                    <a:srgbClr val="FDFDFD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237500" lIns="237500" spcFirstLastPara="1" rIns="237500" wrap="square" tIns="237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 rot="4320000">
                <a:off x="4514436" y="4205999"/>
                <a:ext cx="409632" cy="521037"/>
              </a:xfrm>
              <a:custGeom>
                <a:rect b="b" l="l" r="r" t="t"/>
                <a:pathLst>
                  <a:path extrusionOk="0" h="521036" w="409631">
                    <a:moveTo>
                      <a:pt x="409631" y="416829"/>
                    </a:moveTo>
                    <a:lnTo>
                      <a:pt x="204815" y="416829"/>
                    </a:lnTo>
                    <a:lnTo>
                      <a:pt x="204815" y="521036"/>
                    </a:lnTo>
                    <a:lnTo>
                      <a:pt x="0" y="260518"/>
                    </a:lnTo>
                    <a:lnTo>
                      <a:pt x="204815" y="0"/>
                    </a:lnTo>
                    <a:lnTo>
                      <a:pt x="204815" y="104207"/>
                    </a:lnTo>
                    <a:lnTo>
                      <a:pt x="409631" y="104207"/>
                    </a:lnTo>
                    <a:lnTo>
                      <a:pt x="409631" y="416829"/>
                    </a:lnTo>
                    <a:close/>
                  </a:path>
                </a:pathLst>
              </a:custGeom>
              <a:gradFill>
                <a:gsLst>
                  <a:gs pos="0">
                    <a:srgbClr val="D9D9DF"/>
                  </a:gs>
                  <a:gs pos="35000">
                    <a:srgbClr val="E4E4E6"/>
                  </a:gs>
                  <a:gs pos="100000">
                    <a:srgbClr val="F5F5F5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104200" lIns="122875" spcFirstLastPara="1" rIns="0" wrap="square" tIns="104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13"/>
              <p:cNvSpPr/>
              <p:nvPr/>
            </p:nvSpPr>
            <p:spPr>
              <a:xfrm>
                <a:off x="3585815" y="2581931"/>
                <a:ext cx="1543810" cy="1543810"/>
              </a:xfrm>
              <a:custGeom>
                <a:rect b="b" l="l" r="r" t="t"/>
                <a:pathLst>
                  <a:path extrusionOk="0" h="1543810" w="1543810">
                    <a:moveTo>
                      <a:pt x="0" y="771905"/>
                    </a:moveTo>
                    <a:cubicBezTo>
                      <a:pt x="0" y="345594"/>
                      <a:pt x="345594" y="0"/>
                      <a:pt x="771905" y="0"/>
                    </a:cubicBezTo>
                    <a:cubicBezTo>
                      <a:pt x="1198216" y="0"/>
                      <a:pt x="1543810" y="345594"/>
                      <a:pt x="1543810" y="771905"/>
                    </a:cubicBezTo>
                    <a:cubicBezTo>
                      <a:pt x="1543810" y="1198216"/>
                      <a:pt x="1198216" y="1543810"/>
                      <a:pt x="771905" y="1543810"/>
                    </a:cubicBezTo>
                    <a:cubicBezTo>
                      <a:pt x="345594" y="1543810"/>
                      <a:pt x="0" y="1198216"/>
                      <a:pt x="0" y="771905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F9F9"/>
                  </a:gs>
                  <a:gs pos="35000">
                    <a:srgbClr val="FBFBFB"/>
                  </a:gs>
                  <a:gs pos="100000">
                    <a:srgbClr val="FDFDFD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237500" lIns="237500" spcFirstLastPara="1" rIns="237500" wrap="square" tIns="2375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3"/>
              <p:cNvSpPr/>
              <p:nvPr/>
            </p:nvSpPr>
            <p:spPr>
              <a:xfrm rot="-2160000">
                <a:off x="5080650" y="2419271"/>
                <a:ext cx="409631" cy="521036"/>
              </a:xfrm>
              <a:custGeom>
                <a:rect b="b" l="l" r="r" t="t"/>
                <a:pathLst>
                  <a:path extrusionOk="0" h="521036" w="409631">
                    <a:moveTo>
                      <a:pt x="0" y="104207"/>
                    </a:moveTo>
                    <a:lnTo>
                      <a:pt x="204816" y="104207"/>
                    </a:lnTo>
                    <a:lnTo>
                      <a:pt x="204816" y="0"/>
                    </a:lnTo>
                    <a:lnTo>
                      <a:pt x="409631" y="260518"/>
                    </a:lnTo>
                    <a:lnTo>
                      <a:pt x="204816" y="521036"/>
                    </a:lnTo>
                    <a:lnTo>
                      <a:pt x="204816" y="416829"/>
                    </a:lnTo>
                    <a:lnTo>
                      <a:pt x="0" y="416829"/>
                    </a:lnTo>
                    <a:lnTo>
                      <a:pt x="0" y="104207"/>
                    </a:lnTo>
                    <a:close/>
                  </a:path>
                </a:pathLst>
              </a:custGeom>
              <a:gradFill>
                <a:gsLst>
                  <a:gs pos="0">
                    <a:srgbClr val="D9D9DF"/>
                  </a:gs>
                  <a:gs pos="35000">
                    <a:srgbClr val="E4E4E6"/>
                  </a:gs>
                  <a:gs pos="100000">
                    <a:srgbClr val="F5F5F5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104200" lIns="0" spcFirstLastPara="1" rIns="122875" wrap="square" tIns="104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8" name="Google Shape;118;p13"/>
          <p:cNvSpPr txBox="1"/>
          <p:nvPr/>
        </p:nvSpPr>
        <p:spPr>
          <a:xfrm>
            <a:off x="-23624" y="89940"/>
            <a:ext cx="44897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</p:txBody>
      </p:sp>
      <p:sp>
        <p:nvSpPr>
          <p:cNvPr id="119" name="Google Shape;119;p13"/>
          <p:cNvSpPr txBox="1"/>
          <p:nvPr/>
        </p:nvSpPr>
        <p:spPr>
          <a:xfrm>
            <a:off x="0" y="819464"/>
            <a:ext cx="67698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On completing this module, the learner will be able to:</a:t>
            </a:r>
            <a:endParaRPr b="1" sz="2000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3"/>
          <p:cNvSpPr txBox="1"/>
          <p:nvPr>
            <p:ph idx="12" type="sldNum"/>
          </p:nvPr>
        </p:nvSpPr>
        <p:spPr>
          <a:xfrm>
            <a:off x="11188691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3"/>
          <p:cNvSpPr txBox="1"/>
          <p:nvPr>
            <p:ph idx="1" type="body"/>
          </p:nvPr>
        </p:nvSpPr>
        <p:spPr>
          <a:xfrm>
            <a:off x="5570107" y="1712767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3"/>
          <p:cNvSpPr txBox="1"/>
          <p:nvPr>
            <p:ph idx="2" type="body"/>
          </p:nvPr>
        </p:nvSpPr>
        <p:spPr>
          <a:xfrm>
            <a:off x="7728992" y="3174496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3" type="body"/>
          </p:nvPr>
        </p:nvSpPr>
        <p:spPr>
          <a:xfrm>
            <a:off x="6863402" y="5496626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3"/>
          <p:cNvSpPr txBox="1"/>
          <p:nvPr>
            <p:ph idx="4" type="body"/>
          </p:nvPr>
        </p:nvSpPr>
        <p:spPr>
          <a:xfrm>
            <a:off x="4417291" y="5433928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5" type="body"/>
          </p:nvPr>
        </p:nvSpPr>
        <p:spPr>
          <a:xfrm>
            <a:off x="3676518" y="3162086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Module Objectives_Slide">
  <p:cSld name="6_Module Objectives_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127" name="Google Shape;1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19738" y="2574303"/>
            <a:ext cx="3517669" cy="2345112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4"/>
          <p:cNvSpPr txBox="1"/>
          <p:nvPr/>
        </p:nvSpPr>
        <p:spPr>
          <a:xfrm>
            <a:off x="-23624" y="89940"/>
            <a:ext cx="44897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0" y="819464"/>
            <a:ext cx="67698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On completing this module, the learner will be able to:</a:t>
            </a:r>
            <a:endParaRPr b="1" sz="2000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4"/>
          <p:cNvSpPr txBox="1"/>
          <p:nvPr>
            <p:ph idx="12" type="sldNum"/>
          </p:nvPr>
        </p:nvSpPr>
        <p:spPr>
          <a:xfrm>
            <a:off x="11188691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4"/>
          <p:cNvSpPr/>
          <p:nvPr/>
        </p:nvSpPr>
        <p:spPr>
          <a:xfrm>
            <a:off x="5453872" y="1161453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/>
          <p:nvPr/>
        </p:nvSpPr>
        <p:spPr>
          <a:xfrm rot="2128456">
            <a:off x="7743640" y="1723808"/>
            <a:ext cx="407810" cy="521036"/>
          </a:xfrm>
          <a:custGeom>
            <a:rect b="b" l="l" r="r" t="t"/>
            <a:pathLst>
              <a:path extrusionOk="0" h="521036" w="407810">
                <a:moveTo>
                  <a:pt x="0" y="104207"/>
                </a:moveTo>
                <a:lnTo>
                  <a:pt x="203905" y="104207"/>
                </a:lnTo>
                <a:lnTo>
                  <a:pt x="203905" y="0"/>
                </a:lnTo>
                <a:lnTo>
                  <a:pt x="407810" y="260518"/>
                </a:lnTo>
                <a:lnTo>
                  <a:pt x="203905" y="521036"/>
                </a:lnTo>
                <a:lnTo>
                  <a:pt x="203905" y="416829"/>
                </a:lnTo>
                <a:lnTo>
                  <a:pt x="0" y="416829"/>
                </a:lnTo>
                <a:lnTo>
                  <a:pt x="0" y="104207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0" spcFirstLastPara="1" rIns="122325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8341821" y="1681068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4"/>
          <p:cNvSpPr/>
          <p:nvPr/>
        </p:nvSpPr>
        <p:spPr>
          <a:xfrm rot="-879139">
            <a:off x="7737090" y="5436298"/>
            <a:ext cx="420910" cy="521037"/>
          </a:xfrm>
          <a:custGeom>
            <a:rect b="b" l="l" r="r" t="t"/>
            <a:pathLst>
              <a:path extrusionOk="0" h="521036" w="420910">
                <a:moveTo>
                  <a:pt x="420910" y="416829"/>
                </a:moveTo>
                <a:lnTo>
                  <a:pt x="210455" y="416829"/>
                </a:lnTo>
                <a:lnTo>
                  <a:pt x="210455" y="521036"/>
                </a:lnTo>
                <a:lnTo>
                  <a:pt x="0" y="260518"/>
                </a:lnTo>
                <a:lnTo>
                  <a:pt x="210455" y="0"/>
                </a:lnTo>
                <a:lnTo>
                  <a:pt x="210455" y="104207"/>
                </a:lnTo>
                <a:lnTo>
                  <a:pt x="420910" y="104207"/>
                </a:lnTo>
                <a:lnTo>
                  <a:pt x="420910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6250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8443238" y="3871726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6038747" y="5296629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5610509" y="4948912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4"/>
          <p:cNvSpPr/>
          <p:nvPr/>
        </p:nvSpPr>
        <p:spPr>
          <a:xfrm rot="2015949">
            <a:off x="4576696" y="5436298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2831041" y="1685644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4"/>
          <p:cNvSpPr/>
          <p:nvPr/>
        </p:nvSpPr>
        <p:spPr>
          <a:xfrm rot="-2160000">
            <a:off x="4733751" y="1704993"/>
            <a:ext cx="409631" cy="521036"/>
          </a:xfrm>
          <a:custGeom>
            <a:rect b="b" l="l" r="r" t="t"/>
            <a:pathLst>
              <a:path extrusionOk="0" h="521036" w="409631">
                <a:moveTo>
                  <a:pt x="0" y="104207"/>
                </a:moveTo>
                <a:lnTo>
                  <a:pt x="204816" y="104207"/>
                </a:lnTo>
                <a:lnTo>
                  <a:pt x="204816" y="0"/>
                </a:lnTo>
                <a:lnTo>
                  <a:pt x="409631" y="260518"/>
                </a:lnTo>
                <a:lnTo>
                  <a:pt x="204816" y="521036"/>
                </a:lnTo>
                <a:lnTo>
                  <a:pt x="204816" y="416829"/>
                </a:lnTo>
                <a:lnTo>
                  <a:pt x="0" y="416829"/>
                </a:lnTo>
                <a:lnTo>
                  <a:pt x="0" y="104207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0" spcFirstLastPara="1" rIns="122875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5503119" y="1616064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4"/>
          <p:cNvSpPr/>
          <p:nvPr/>
        </p:nvSpPr>
        <p:spPr>
          <a:xfrm>
            <a:off x="2864382" y="4013337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4"/>
          <p:cNvSpPr/>
          <p:nvPr/>
        </p:nvSpPr>
        <p:spPr>
          <a:xfrm rot="5400000">
            <a:off x="3322040" y="3306430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4"/>
          <p:cNvSpPr/>
          <p:nvPr/>
        </p:nvSpPr>
        <p:spPr>
          <a:xfrm flipH="1" rot="5400000">
            <a:off x="8908910" y="3262800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4"/>
          <p:cNvSpPr txBox="1"/>
          <p:nvPr>
            <p:ph idx="2" type="body"/>
          </p:nvPr>
        </p:nvSpPr>
        <p:spPr>
          <a:xfrm>
            <a:off x="8391068" y="2233248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4"/>
          <p:cNvSpPr txBox="1"/>
          <p:nvPr>
            <p:ph idx="3" type="body"/>
          </p:nvPr>
        </p:nvSpPr>
        <p:spPr>
          <a:xfrm>
            <a:off x="8492485" y="4370664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4"/>
          <p:cNvSpPr txBox="1"/>
          <p:nvPr>
            <p:ph idx="4" type="body"/>
          </p:nvPr>
        </p:nvSpPr>
        <p:spPr>
          <a:xfrm>
            <a:off x="5655953" y="5425475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5" type="body"/>
          </p:nvPr>
        </p:nvSpPr>
        <p:spPr>
          <a:xfrm>
            <a:off x="2926990" y="4482323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4"/>
          <p:cNvSpPr txBox="1"/>
          <p:nvPr>
            <p:ph idx="6" type="body"/>
          </p:nvPr>
        </p:nvSpPr>
        <p:spPr>
          <a:xfrm>
            <a:off x="2880288" y="2195430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Module Objectives_Slide">
  <p:cSld name="7_Module Objectives_Slid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151" name="Google Shape;15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9491" y="2544210"/>
            <a:ext cx="3636849" cy="242456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/>
        </p:nvSpPr>
        <p:spPr>
          <a:xfrm>
            <a:off x="-23624" y="89940"/>
            <a:ext cx="44897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</p:txBody>
      </p:sp>
      <p:sp>
        <p:nvSpPr>
          <p:cNvPr id="153" name="Google Shape;153;p15"/>
          <p:cNvSpPr txBox="1"/>
          <p:nvPr/>
        </p:nvSpPr>
        <p:spPr>
          <a:xfrm>
            <a:off x="0" y="739952"/>
            <a:ext cx="67698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On completing this module, the learner will be able to:</a:t>
            </a:r>
            <a:endParaRPr b="1" sz="2000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5"/>
          <p:cNvSpPr txBox="1"/>
          <p:nvPr>
            <p:ph idx="12" type="sldNum"/>
          </p:nvPr>
        </p:nvSpPr>
        <p:spPr>
          <a:xfrm>
            <a:off x="11188691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5369793" y="1141239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5"/>
          <p:cNvSpPr/>
          <p:nvPr/>
        </p:nvSpPr>
        <p:spPr>
          <a:xfrm rot="2128456">
            <a:off x="7212114" y="1705652"/>
            <a:ext cx="407810" cy="521036"/>
          </a:xfrm>
          <a:custGeom>
            <a:rect b="b" l="l" r="r" t="t"/>
            <a:pathLst>
              <a:path extrusionOk="0" h="521036" w="407810">
                <a:moveTo>
                  <a:pt x="0" y="104207"/>
                </a:moveTo>
                <a:lnTo>
                  <a:pt x="203905" y="104207"/>
                </a:lnTo>
                <a:lnTo>
                  <a:pt x="203905" y="0"/>
                </a:lnTo>
                <a:lnTo>
                  <a:pt x="407810" y="260518"/>
                </a:lnTo>
                <a:lnTo>
                  <a:pt x="203905" y="521036"/>
                </a:lnTo>
                <a:lnTo>
                  <a:pt x="203905" y="416829"/>
                </a:lnTo>
                <a:lnTo>
                  <a:pt x="0" y="416829"/>
                </a:lnTo>
                <a:lnTo>
                  <a:pt x="0" y="104207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0" spcFirstLastPara="1" rIns="122325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7733263" y="1702897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5"/>
          <p:cNvSpPr/>
          <p:nvPr/>
        </p:nvSpPr>
        <p:spPr>
          <a:xfrm rot="-879139">
            <a:off x="8176718" y="5571413"/>
            <a:ext cx="420910" cy="521037"/>
          </a:xfrm>
          <a:custGeom>
            <a:rect b="b" l="l" r="r" t="t"/>
            <a:pathLst>
              <a:path extrusionOk="0" h="521036" w="420910">
                <a:moveTo>
                  <a:pt x="420910" y="416829"/>
                </a:moveTo>
                <a:lnTo>
                  <a:pt x="210455" y="416829"/>
                </a:lnTo>
                <a:lnTo>
                  <a:pt x="210455" y="521036"/>
                </a:lnTo>
                <a:lnTo>
                  <a:pt x="0" y="260518"/>
                </a:lnTo>
                <a:lnTo>
                  <a:pt x="210455" y="0"/>
                </a:lnTo>
                <a:lnTo>
                  <a:pt x="210455" y="104207"/>
                </a:lnTo>
                <a:lnTo>
                  <a:pt x="420910" y="104207"/>
                </a:lnTo>
                <a:lnTo>
                  <a:pt x="420910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6250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8117663" y="4004385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6037008" y="6063435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4364464" y="5060026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5"/>
          <p:cNvSpPr/>
          <p:nvPr/>
        </p:nvSpPr>
        <p:spPr>
          <a:xfrm rot="2015949">
            <a:off x="3794277" y="5447683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3109285" y="1634359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5"/>
          <p:cNvSpPr/>
          <p:nvPr/>
        </p:nvSpPr>
        <p:spPr>
          <a:xfrm rot="-2160000">
            <a:off x="4733751" y="1704993"/>
            <a:ext cx="409631" cy="521036"/>
          </a:xfrm>
          <a:custGeom>
            <a:rect b="b" l="l" r="r" t="t"/>
            <a:pathLst>
              <a:path extrusionOk="0" h="521036" w="409631">
                <a:moveTo>
                  <a:pt x="0" y="104207"/>
                </a:moveTo>
                <a:lnTo>
                  <a:pt x="204816" y="104207"/>
                </a:lnTo>
                <a:lnTo>
                  <a:pt x="204816" y="0"/>
                </a:lnTo>
                <a:lnTo>
                  <a:pt x="409631" y="260518"/>
                </a:lnTo>
                <a:lnTo>
                  <a:pt x="204816" y="521036"/>
                </a:lnTo>
                <a:lnTo>
                  <a:pt x="204816" y="416829"/>
                </a:lnTo>
                <a:lnTo>
                  <a:pt x="0" y="416829"/>
                </a:lnTo>
                <a:lnTo>
                  <a:pt x="0" y="104207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0" spcFirstLastPara="1" rIns="122875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5"/>
          <p:cNvSpPr txBox="1"/>
          <p:nvPr>
            <p:ph idx="1" type="body"/>
          </p:nvPr>
        </p:nvSpPr>
        <p:spPr>
          <a:xfrm>
            <a:off x="5419040" y="1595850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5"/>
          <p:cNvSpPr/>
          <p:nvPr/>
        </p:nvSpPr>
        <p:spPr>
          <a:xfrm>
            <a:off x="2701912" y="3901007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5"/>
          <p:cNvSpPr/>
          <p:nvPr/>
        </p:nvSpPr>
        <p:spPr>
          <a:xfrm rot="5400000">
            <a:off x="3322040" y="3306430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5"/>
          <p:cNvSpPr/>
          <p:nvPr/>
        </p:nvSpPr>
        <p:spPr>
          <a:xfrm flipH="1" rot="5400000">
            <a:off x="8684753" y="3373297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5"/>
          <p:cNvSpPr txBox="1"/>
          <p:nvPr>
            <p:ph idx="2" type="body"/>
          </p:nvPr>
        </p:nvSpPr>
        <p:spPr>
          <a:xfrm>
            <a:off x="7782510" y="2255077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idx="3" type="body"/>
          </p:nvPr>
        </p:nvSpPr>
        <p:spPr>
          <a:xfrm>
            <a:off x="8148957" y="4476053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5"/>
          <p:cNvSpPr txBox="1"/>
          <p:nvPr>
            <p:ph idx="4" type="body"/>
          </p:nvPr>
        </p:nvSpPr>
        <p:spPr>
          <a:xfrm>
            <a:off x="4394828" y="5596515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5"/>
          <p:cNvSpPr txBox="1"/>
          <p:nvPr>
            <p:ph idx="5" type="body"/>
          </p:nvPr>
        </p:nvSpPr>
        <p:spPr>
          <a:xfrm>
            <a:off x="2764520" y="4369993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5"/>
          <p:cNvSpPr txBox="1"/>
          <p:nvPr>
            <p:ph idx="6" type="body"/>
          </p:nvPr>
        </p:nvSpPr>
        <p:spPr>
          <a:xfrm>
            <a:off x="3158532" y="2144145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5"/>
          <p:cNvSpPr/>
          <p:nvPr/>
        </p:nvSpPr>
        <p:spPr>
          <a:xfrm>
            <a:off x="6456045" y="5060026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5"/>
          <p:cNvSpPr txBox="1"/>
          <p:nvPr>
            <p:ph idx="7" type="body"/>
          </p:nvPr>
        </p:nvSpPr>
        <p:spPr>
          <a:xfrm>
            <a:off x="6456045" y="5548195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Module Objectives_Slide">
  <p:cSld name="8_Module Objectives_Slide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177" name="Google Shape;17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3478" y="2554197"/>
            <a:ext cx="3443206" cy="22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6"/>
          <p:cNvSpPr txBox="1"/>
          <p:nvPr/>
        </p:nvSpPr>
        <p:spPr>
          <a:xfrm>
            <a:off x="-23624" y="89940"/>
            <a:ext cx="44897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</p:txBody>
      </p:sp>
      <p:sp>
        <p:nvSpPr>
          <p:cNvPr id="179" name="Google Shape;179;p16"/>
          <p:cNvSpPr txBox="1"/>
          <p:nvPr/>
        </p:nvSpPr>
        <p:spPr>
          <a:xfrm>
            <a:off x="0" y="739952"/>
            <a:ext cx="67698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On completing this module, the learner will be able to:</a:t>
            </a:r>
            <a:endParaRPr b="1" sz="2000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>
            <p:ph idx="12" type="sldNum"/>
          </p:nvPr>
        </p:nvSpPr>
        <p:spPr>
          <a:xfrm>
            <a:off x="11188691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5338390" y="1106604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/>
          <p:nvPr/>
        </p:nvSpPr>
        <p:spPr>
          <a:xfrm rot="2128456">
            <a:off x="7188125" y="1565766"/>
            <a:ext cx="407810" cy="521036"/>
          </a:xfrm>
          <a:custGeom>
            <a:rect b="b" l="l" r="r" t="t"/>
            <a:pathLst>
              <a:path extrusionOk="0" h="521036" w="407810">
                <a:moveTo>
                  <a:pt x="0" y="104207"/>
                </a:moveTo>
                <a:lnTo>
                  <a:pt x="203905" y="104207"/>
                </a:lnTo>
                <a:lnTo>
                  <a:pt x="203905" y="0"/>
                </a:lnTo>
                <a:lnTo>
                  <a:pt x="407810" y="260518"/>
                </a:lnTo>
                <a:lnTo>
                  <a:pt x="203905" y="521036"/>
                </a:lnTo>
                <a:lnTo>
                  <a:pt x="203905" y="416829"/>
                </a:lnTo>
                <a:lnTo>
                  <a:pt x="0" y="416829"/>
                </a:lnTo>
                <a:lnTo>
                  <a:pt x="0" y="104207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0" spcFirstLastPara="1" rIns="122325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6"/>
          <p:cNvSpPr/>
          <p:nvPr/>
        </p:nvSpPr>
        <p:spPr>
          <a:xfrm>
            <a:off x="7813235" y="1479343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6"/>
          <p:cNvSpPr/>
          <p:nvPr/>
        </p:nvSpPr>
        <p:spPr>
          <a:xfrm rot="-2417052">
            <a:off x="8888438" y="4983851"/>
            <a:ext cx="420910" cy="521037"/>
          </a:xfrm>
          <a:custGeom>
            <a:rect b="b" l="l" r="r" t="t"/>
            <a:pathLst>
              <a:path extrusionOk="0" h="521036" w="420910">
                <a:moveTo>
                  <a:pt x="420910" y="416829"/>
                </a:moveTo>
                <a:lnTo>
                  <a:pt x="210455" y="416829"/>
                </a:lnTo>
                <a:lnTo>
                  <a:pt x="210455" y="521036"/>
                </a:lnTo>
                <a:lnTo>
                  <a:pt x="0" y="260518"/>
                </a:lnTo>
                <a:lnTo>
                  <a:pt x="210455" y="0"/>
                </a:lnTo>
                <a:lnTo>
                  <a:pt x="210455" y="104207"/>
                </a:lnTo>
                <a:lnTo>
                  <a:pt x="420910" y="104207"/>
                </a:lnTo>
                <a:lnTo>
                  <a:pt x="420910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6250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8123071" y="3256095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6"/>
          <p:cNvSpPr/>
          <p:nvPr/>
        </p:nvSpPr>
        <p:spPr>
          <a:xfrm>
            <a:off x="4604129" y="5748539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6"/>
          <p:cNvSpPr/>
          <p:nvPr/>
        </p:nvSpPr>
        <p:spPr>
          <a:xfrm>
            <a:off x="2881293" y="5017933"/>
            <a:ext cx="1543810" cy="1502047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6"/>
          <p:cNvSpPr/>
          <p:nvPr/>
        </p:nvSpPr>
        <p:spPr>
          <a:xfrm rot="6735360">
            <a:off x="2448070" y="4902185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6"/>
          <p:cNvSpPr/>
          <p:nvPr/>
        </p:nvSpPr>
        <p:spPr>
          <a:xfrm>
            <a:off x="3137082" y="1358090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6"/>
          <p:cNvSpPr/>
          <p:nvPr/>
        </p:nvSpPr>
        <p:spPr>
          <a:xfrm rot="-2160000">
            <a:off x="4776149" y="1382235"/>
            <a:ext cx="409631" cy="521036"/>
          </a:xfrm>
          <a:custGeom>
            <a:rect b="b" l="l" r="r" t="t"/>
            <a:pathLst>
              <a:path extrusionOk="0" h="521036" w="409631">
                <a:moveTo>
                  <a:pt x="0" y="104207"/>
                </a:moveTo>
                <a:lnTo>
                  <a:pt x="204816" y="104207"/>
                </a:lnTo>
                <a:lnTo>
                  <a:pt x="204816" y="0"/>
                </a:lnTo>
                <a:lnTo>
                  <a:pt x="409631" y="260518"/>
                </a:lnTo>
                <a:lnTo>
                  <a:pt x="204816" y="521036"/>
                </a:lnTo>
                <a:lnTo>
                  <a:pt x="204816" y="416829"/>
                </a:lnTo>
                <a:lnTo>
                  <a:pt x="0" y="416829"/>
                </a:lnTo>
                <a:lnTo>
                  <a:pt x="0" y="104207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0" spcFirstLastPara="1" rIns="122875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6"/>
          <p:cNvSpPr txBox="1"/>
          <p:nvPr>
            <p:ph idx="1" type="body"/>
          </p:nvPr>
        </p:nvSpPr>
        <p:spPr>
          <a:xfrm>
            <a:off x="5387637" y="1561215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6"/>
          <p:cNvSpPr/>
          <p:nvPr/>
        </p:nvSpPr>
        <p:spPr>
          <a:xfrm>
            <a:off x="2149752" y="3256095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6"/>
          <p:cNvSpPr/>
          <p:nvPr/>
        </p:nvSpPr>
        <p:spPr>
          <a:xfrm rot="7263771">
            <a:off x="2603517" y="2644692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6"/>
          <p:cNvSpPr txBox="1"/>
          <p:nvPr>
            <p:ph idx="2" type="body"/>
          </p:nvPr>
        </p:nvSpPr>
        <p:spPr>
          <a:xfrm>
            <a:off x="7862482" y="2031523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6"/>
          <p:cNvSpPr txBox="1"/>
          <p:nvPr>
            <p:ph idx="3" type="body"/>
          </p:nvPr>
        </p:nvSpPr>
        <p:spPr>
          <a:xfrm>
            <a:off x="8172318" y="3664183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6"/>
          <p:cNvSpPr txBox="1"/>
          <p:nvPr>
            <p:ph idx="4" type="body"/>
          </p:nvPr>
        </p:nvSpPr>
        <p:spPr>
          <a:xfrm>
            <a:off x="2970365" y="5508577"/>
            <a:ext cx="1445315" cy="671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6"/>
          <p:cNvSpPr txBox="1"/>
          <p:nvPr>
            <p:ph idx="5" type="body"/>
          </p:nvPr>
        </p:nvSpPr>
        <p:spPr>
          <a:xfrm>
            <a:off x="2197598" y="3706584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6"/>
          <p:cNvSpPr txBox="1"/>
          <p:nvPr>
            <p:ph idx="6" type="body"/>
          </p:nvPr>
        </p:nvSpPr>
        <p:spPr>
          <a:xfrm>
            <a:off x="3158814" y="1906288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6"/>
          <p:cNvSpPr/>
          <p:nvPr/>
        </p:nvSpPr>
        <p:spPr>
          <a:xfrm>
            <a:off x="7275341" y="4862236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6"/>
          <p:cNvSpPr txBox="1"/>
          <p:nvPr>
            <p:ph idx="7" type="body"/>
          </p:nvPr>
        </p:nvSpPr>
        <p:spPr>
          <a:xfrm>
            <a:off x="7311806" y="5403522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6"/>
          <p:cNvSpPr/>
          <p:nvPr/>
        </p:nvSpPr>
        <p:spPr>
          <a:xfrm flipH="1" rot="6206602">
            <a:off x="9403979" y="2780758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5173254" y="5133096"/>
            <a:ext cx="1543810" cy="1543810"/>
          </a:xfrm>
          <a:custGeom>
            <a:rect b="b" l="l" r="r" t="t"/>
            <a:pathLst>
              <a:path extrusionOk="0" h="1543810" w="1543810">
                <a:moveTo>
                  <a:pt x="0" y="771905"/>
                </a:moveTo>
                <a:cubicBezTo>
                  <a:pt x="0" y="345594"/>
                  <a:pt x="345594" y="0"/>
                  <a:pt x="771905" y="0"/>
                </a:cubicBezTo>
                <a:cubicBezTo>
                  <a:pt x="1198216" y="0"/>
                  <a:pt x="1543810" y="345594"/>
                  <a:pt x="1543810" y="771905"/>
                </a:cubicBezTo>
                <a:cubicBezTo>
                  <a:pt x="1543810" y="1198216"/>
                  <a:pt x="1198216" y="1543810"/>
                  <a:pt x="771905" y="1543810"/>
                </a:cubicBezTo>
                <a:cubicBezTo>
                  <a:pt x="345594" y="1543810"/>
                  <a:pt x="0" y="1198216"/>
                  <a:pt x="0" y="771905"/>
                </a:cubicBezTo>
                <a:close/>
              </a:path>
            </a:pathLst>
          </a:custGeom>
          <a:gradFill>
            <a:gsLst>
              <a:gs pos="0">
                <a:srgbClr val="F9F9F9"/>
              </a:gs>
              <a:gs pos="35000">
                <a:srgbClr val="FBFBFB"/>
              </a:gs>
              <a:gs pos="100000">
                <a:srgbClr val="FDFDFD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237500" lIns="237500" spcFirstLastPara="1" rIns="237500" wrap="square" tIns="2375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6"/>
          <p:cNvSpPr txBox="1"/>
          <p:nvPr>
            <p:ph idx="8" type="body"/>
          </p:nvPr>
        </p:nvSpPr>
        <p:spPr>
          <a:xfrm>
            <a:off x="5192787" y="5639656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16"/>
          <p:cNvSpPr/>
          <p:nvPr/>
        </p:nvSpPr>
        <p:spPr>
          <a:xfrm>
            <a:off x="6789884" y="5634141"/>
            <a:ext cx="409632" cy="521037"/>
          </a:xfrm>
          <a:custGeom>
            <a:rect b="b" l="l" r="r" t="t"/>
            <a:pathLst>
              <a:path extrusionOk="0" h="521036" w="409631">
                <a:moveTo>
                  <a:pt x="409631" y="416829"/>
                </a:moveTo>
                <a:lnTo>
                  <a:pt x="204815" y="416829"/>
                </a:lnTo>
                <a:lnTo>
                  <a:pt x="204815" y="521036"/>
                </a:lnTo>
                <a:lnTo>
                  <a:pt x="0" y="260518"/>
                </a:lnTo>
                <a:lnTo>
                  <a:pt x="204815" y="0"/>
                </a:lnTo>
                <a:lnTo>
                  <a:pt x="204815" y="104207"/>
                </a:lnTo>
                <a:lnTo>
                  <a:pt x="409631" y="104207"/>
                </a:lnTo>
                <a:lnTo>
                  <a:pt x="409631" y="416829"/>
                </a:lnTo>
                <a:close/>
              </a:path>
            </a:pathLst>
          </a:custGeom>
          <a:gradFill>
            <a:gsLst>
              <a:gs pos="0">
                <a:srgbClr val="D9D9DF"/>
              </a:gs>
              <a:gs pos="35000">
                <a:srgbClr val="E4E4E6"/>
              </a:gs>
              <a:gs pos="100000">
                <a:srgbClr val="F5F5F5"/>
              </a:gs>
            </a:gsLst>
            <a:lin ang="16200000" scaled="0"/>
          </a:gradFill>
          <a:ln>
            <a:noFill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104200" lIns="122875" spcFirstLastPara="1" rIns="0" wrap="square" tIns="1042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_ without_slidebar">
  <p:cSld name="2_Conten_ without_slidebar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17"/>
          <p:cNvSpPr txBox="1"/>
          <p:nvPr>
            <p:ph idx="1" type="body"/>
          </p:nvPr>
        </p:nvSpPr>
        <p:spPr>
          <a:xfrm>
            <a:off x="150280" y="-14659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150280" y="1195667"/>
            <a:ext cx="11478503" cy="4056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Text and Image_Slide">
  <p:cSld name="Content with Text and Image_Slid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p18"/>
          <p:cNvSpPr/>
          <p:nvPr>
            <p:ph idx="2" type="pic"/>
          </p:nvPr>
        </p:nvSpPr>
        <p:spPr>
          <a:xfrm>
            <a:off x="7565038" y="924341"/>
            <a:ext cx="4476682" cy="4446702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18"/>
          <p:cNvSpPr txBox="1"/>
          <p:nvPr>
            <p:ph idx="1" type="body"/>
          </p:nvPr>
        </p:nvSpPr>
        <p:spPr>
          <a:xfrm>
            <a:off x="150281" y="-14660"/>
            <a:ext cx="11891439" cy="723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rgbClr val="18181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3" type="body"/>
          </p:nvPr>
        </p:nvSpPr>
        <p:spPr>
          <a:xfrm>
            <a:off x="1897958" y="924340"/>
            <a:ext cx="5667080" cy="4446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rgbClr val="181818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  <a:defRPr sz="2000">
                <a:solidFill>
                  <a:srgbClr val="181818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  <a:defRPr sz="2000">
                <a:solidFill>
                  <a:srgbClr val="18181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8"/>
          <p:cNvSpPr/>
          <p:nvPr/>
        </p:nvSpPr>
        <p:spPr>
          <a:xfrm>
            <a:off x="112710" y="783667"/>
            <a:ext cx="1785248" cy="45735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F6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8"/>
          <p:cNvSpPr txBox="1"/>
          <p:nvPr>
            <p:ph idx="4" type="body"/>
          </p:nvPr>
        </p:nvSpPr>
        <p:spPr>
          <a:xfrm>
            <a:off x="112710" y="1022967"/>
            <a:ext cx="1785248" cy="40949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Image Only_Slide">
  <p:cSld name="Content with Image Only_Slide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p19"/>
          <p:cNvSpPr/>
          <p:nvPr>
            <p:ph idx="2" type="pic"/>
          </p:nvPr>
        </p:nvSpPr>
        <p:spPr>
          <a:xfrm>
            <a:off x="2111533" y="904460"/>
            <a:ext cx="9706093" cy="4452731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9"/>
          <p:cNvSpPr txBox="1"/>
          <p:nvPr>
            <p:ph idx="1" type="body"/>
          </p:nvPr>
        </p:nvSpPr>
        <p:spPr>
          <a:xfrm>
            <a:off x="150280" y="-14660"/>
            <a:ext cx="12041720" cy="723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9"/>
          <p:cNvSpPr/>
          <p:nvPr/>
        </p:nvSpPr>
        <p:spPr>
          <a:xfrm>
            <a:off x="112710" y="783667"/>
            <a:ext cx="1785248" cy="4573524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F6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9"/>
          <p:cNvSpPr txBox="1"/>
          <p:nvPr>
            <p:ph idx="3" type="body"/>
          </p:nvPr>
        </p:nvSpPr>
        <p:spPr>
          <a:xfrm>
            <a:off x="112710" y="758996"/>
            <a:ext cx="1785248" cy="4468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rgbClr val="18181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8181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8181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rgbClr val="18181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cussion Points_Slide">
  <p:cSld name="Discussion Points_Slid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group of people dancing&#10;&#10;Description automatically generated with low confidence" id="223" name="Google Shape;223;p20"/>
          <p:cNvSpPr/>
          <p:nvPr/>
        </p:nvSpPr>
        <p:spPr>
          <a:xfrm>
            <a:off x="910513" y="938797"/>
            <a:ext cx="2616479" cy="171572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descr="Text, whiteboard&#10;&#10;Description automatically generated" id="224" name="Google Shape;22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65010" y="623838"/>
            <a:ext cx="2345639" cy="234563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8910983" y="2654521"/>
            <a:ext cx="16514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Instructions</a:t>
            </a:r>
            <a:endParaRPr/>
          </a:p>
        </p:txBody>
      </p:sp>
      <p:sp>
        <p:nvSpPr>
          <p:cNvPr id="226" name="Google Shape;226;p20"/>
          <p:cNvSpPr txBox="1"/>
          <p:nvPr>
            <p:ph idx="1" type="body"/>
          </p:nvPr>
        </p:nvSpPr>
        <p:spPr>
          <a:xfrm>
            <a:off x="73967" y="0"/>
            <a:ext cx="6557667" cy="759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rgbClr val="18181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0"/>
          <p:cNvSpPr txBox="1"/>
          <p:nvPr>
            <p:ph idx="2" type="body"/>
          </p:nvPr>
        </p:nvSpPr>
        <p:spPr>
          <a:xfrm>
            <a:off x="144333" y="3207537"/>
            <a:ext cx="4809667" cy="1911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i="0" sz="2000">
                <a:solidFill>
                  <a:srgbClr val="181818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0"/>
          <p:cNvSpPr txBox="1"/>
          <p:nvPr/>
        </p:nvSpPr>
        <p:spPr>
          <a:xfrm>
            <a:off x="1093979" y="2569367"/>
            <a:ext cx="29103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Discussion Points</a:t>
            </a:r>
            <a:endParaRPr/>
          </a:p>
        </p:txBody>
      </p:sp>
      <p:sp>
        <p:nvSpPr>
          <p:cNvPr id="229" name="Google Shape;229;p20"/>
          <p:cNvSpPr txBox="1"/>
          <p:nvPr>
            <p:ph idx="3" type="body"/>
          </p:nvPr>
        </p:nvSpPr>
        <p:spPr>
          <a:xfrm>
            <a:off x="7795120" y="3207537"/>
            <a:ext cx="4027357" cy="2136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0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Opening Slide">
  <p:cSld name="Chapter Opening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3"/>
          <p:cNvSpPr/>
          <p:nvPr>
            <p:ph idx="2" type="pic"/>
          </p:nvPr>
        </p:nvSpPr>
        <p:spPr>
          <a:xfrm>
            <a:off x="1639828" y="2895282"/>
            <a:ext cx="9153091" cy="3356329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3034320" y="1604829"/>
            <a:ext cx="5755216" cy="120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18181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809921" y="264639"/>
            <a:ext cx="10812905" cy="1134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267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267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267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267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cussion Points_Slide">
  <p:cSld name="1_Discussion Points_Slide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group of people dancing&#10;&#10;Description automatically generated with low confidence" id="232" name="Google Shape;232;p21"/>
          <p:cNvSpPr/>
          <p:nvPr/>
        </p:nvSpPr>
        <p:spPr>
          <a:xfrm>
            <a:off x="910513" y="938797"/>
            <a:ext cx="2616479" cy="171572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33" name="Google Shape;233;p21"/>
          <p:cNvSpPr txBox="1"/>
          <p:nvPr>
            <p:ph idx="1" type="body"/>
          </p:nvPr>
        </p:nvSpPr>
        <p:spPr>
          <a:xfrm>
            <a:off x="73967" y="0"/>
            <a:ext cx="6557667" cy="759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rgbClr val="18181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2" type="body"/>
          </p:nvPr>
        </p:nvSpPr>
        <p:spPr>
          <a:xfrm>
            <a:off x="1093979" y="3118084"/>
            <a:ext cx="9302351" cy="10563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i="0" sz="2000">
                <a:solidFill>
                  <a:srgbClr val="181818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eriod"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/>
        </p:nvSpPr>
        <p:spPr>
          <a:xfrm>
            <a:off x="1093979" y="2569367"/>
            <a:ext cx="29103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Discussion Points</a:t>
            </a:r>
            <a:endParaRPr/>
          </a:p>
        </p:txBody>
      </p:sp>
      <p:sp>
        <p:nvSpPr>
          <p:cNvPr id="236" name="Google Shape;236;p21"/>
          <p:cNvSpPr txBox="1"/>
          <p:nvPr>
            <p:ph idx="3" type="body"/>
          </p:nvPr>
        </p:nvSpPr>
        <p:spPr>
          <a:xfrm>
            <a:off x="7345180" y="5730539"/>
            <a:ext cx="4027357" cy="599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1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ty_Slide">
  <p:cSld name="Activity_Slid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22"/>
          <p:cNvSpPr txBox="1"/>
          <p:nvPr>
            <p:ph idx="1" type="body"/>
          </p:nvPr>
        </p:nvSpPr>
        <p:spPr>
          <a:xfrm>
            <a:off x="-1" y="49413"/>
            <a:ext cx="1986455" cy="759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2"/>
          <p:cNvSpPr txBox="1"/>
          <p:nvPr>
            <p:ph idx="2" type="body"/>
          </p:nvPr>
        </p:nvSpPr>
        <p:spPr>
          <a:xfrm>
            <a:off x="9225826" y="5792086"/>
            <a:ext cx="1737349" cy="436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0" i="0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2"/>
          <p:cNvSpPr txBox="1"/>
          <p:nvPr/>
        </p:nvSpPr>
        <p:spPr>
          <a:xfrm flipH="1">
            <a:off x="8035227" y="5792086"/>
            <a:ext cx="14990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Duration:</a:t>
            </a:r>
            <a:endParaRPr/>
          </a:p>
        </p:txBody>
      </p:sp>
      <p:pic>
        <p:nvPicPr>
          <p:cNvPr id="243" name="Google Shape;24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9110" y="5627992"/>
            <a:ext cx="1031181" cy="60051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2"/>
          <p:cNvSpPr txBox="1"/>
          <p:nvPr>
            <p:ph idx="3" type="body"/>
          </p:nvPr>
        </p:nvSpPr>
        <p:spPr>
          <a:xfrm>
            <a:off x="189186" y="1588512"/>
            <a:ext cx="7016683" cy="1499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rgbClr val="181818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  <a:defRPr sz="2000">
                <a:solidFill>
                  <a:srgbClr val="181818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  <a:defRPr sz="2000">
                <a:solidFill>
                  <a:srgbClr val="18181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2"/>
          <p:cNvSpPr txBox="1"/>
          <p:nvPr>
            <p:ph idx="4" type="body"/>
          </p:nvPr>
        </p:nvSpPr>
        <p:spPr>
          <a:xfrm>
            <a:off x="0" y="809296"/>
            <a:ext cx="7286324" cy="4953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rgbClr val="18181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6" name="Google Shape;2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6694" y="629165"/>
            <a:ext cx="2654154" cy="2458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ercise Slide">
  <p:cSld name="Exercise Slid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23"/>
          <p:cNvSpPr txBox="1"/>
          <p:nvPr>
            <p:ph idx="1" type="body"/>
          </p:nvPr>
        </p:nvSpPr>
        <p:spPr>
          <a:xfrm>
            <a:off x="-1" y="49413"/>
            <a:ext cx="2246812" cy="759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3"/>
          <p:cNvSpPr txBox="1"/>
          <p:nvPr>
            <p:ph idx="2" type="body"/>
          </p:nvPr>
        </p:nvSpPr>
        <p:spPr>
          <a:xfrm>
            <a:off x="119129" y="1569179"/>
            <a:ext cx="7504079" cy="1499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3"/>
          <p:cNvSpPr txBox="1"/>
          <p:nvPr>
            <p:ph idx="3" type="body"/>
          </p:nvPr>
        </p:nvSpPr>
        <p:spPr>
          <a:xfrm>
            <a:off x="-1" y="809296"/>
            <a:ext cx="7623209" cy="495337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400">
                <a:solidFill>
                  <a:srgbClr val="18181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2" name="Google Shape;252;p23"/>
          <p:cNvPicPr preferRelativeResize="0"/>
          <p:nvPr/>
        </p:nvPicPr>
        <p:blipFill rotWithShape="1">
          <a:blip r:embed="rId2">
            <a:alphaModFix/>
          </a:blip>
          <a:srcRect b="0" l="0" r="0" t="10225"/>
          <a:stretch/>
        </p:blipFill>
        <p:spPr>
          <a:xfrm>
            <a:off x="8400448" y="2415200"/>
            <a:ext cx="3200400" cy="2873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idx="1" type="body"/>
          </p:nvPr>
        </p:nvSpPr>
        <p:spPr>
          <a:xfrm>
            <a:off x="235895" y="1183446"/>
            <a:ext cx="8365344" cy="44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4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6" name="Google Shape;25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10904" y="1270073"/>
            <a:ext cx="2897665" cy="289766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4"/>
          <p:cNvSpPr txBox="1"/>
          <p:nvPr/>
        </p:nvSpPr>
        <p:spPr>
          <a:xfrm>
            <a:off x="149268" y="105878"/>
            <a:ext cx="27335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ummary_Continue">
  <p:cSld name="1_Summary_Continue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idx="1" type="body"/>
          </p:nvPr>
        </p:nvSpPr>
        <p:spPr>
          <a:xfrm>
            <a:off x="235895" y="1183446"/>
            <a:ext cx="8365344" cy="447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i="0"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5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Google Shape;26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10904" y="1270073"/>
            <a:ext cx="2897665" cy="289766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5"/>
          <p:cNvSpPr txBox="1"/>
          <p:nvPr/>
        </p:nvSpPr>
        <p:spPr>
          <a:xfrm>
            <a:off x="149268" y="105878"/>
            <a:ext cx="49063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CQs_Slide">
  <p:cSld name="MCQs_Slide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&#10;&#10;Description automatically generated" id="265" name="Google Shape;26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7107" y="1353626"/>
            <a:ext cx="2702483" cy="265860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/>
          <p:nvPr/>
        </p:nvSpPr>
        <p:spPr>
          <a:xfrm>
            <a:off x="1" y="1"/>
            <a:ext cx="532709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Multiple Choice Questions</a:t>
            </a:r>
            <a:endParaRPr/>
          </a:p>
        </p:txBody>
      </p:sp>
      <p:sp>
        <p:nvSpPr>
          <p:cNvPr id="267" name="Google Shape;267;p26"/>
          <p:cNvSpPr txBox="1"/>
          <p:nvPr>
            <p:ph idx="1" type="body"/>
          </p:nvPr>
        </p:nvSpPr>
        <p:spPr>
          <a:xfrm>
            <a:off x="4131897" y="1627149"/>
            <a:ext cx="5875867" cy="724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6"/>
          <p:cNvSpPr txBox="1"/>
          <p:nvPr>
            <p:ph idx="2" type="body"/>
          </p:nvPr>
        </p:nvSpPr>
        <p:spPr>
          <a:xfrm>
            <a:off x="4167876" y="4012229"/>
            <a:ext cx="5875867" cy="477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6"/>
          <p:cNvSpPr txBox="1"/>
          <p:nvPr>
            <p:ph idx="3" type="body"/>
          </p:nvPr>
        </p:nvSpPr>
        <p:spPr>
          <a:xfrm>
            <a:off x="4131896" y="2392203"/>
            <a:ext cx="5875867" cy="1345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lphaLcParenR"/>
              <a:defRPr b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6"/>
          <p:cNvSpPr txBox="1"/>
          <p:nvPr>
            <p:ph idx="4" type="body"/>
          </p:nvPr>
        </p:nvSpPr>
        <p:spPr>
          <a:xfrm>
            <a:off x="4167876" y="4530226"/>
            <a:ext cx="5875867" cy="1402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lphaLcParenR"/>
              <a:defRPr b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1" name="Google Shape;271;p26"/>
          <p:cNvPicPr preferRelativeResize="0"/>
          <p:nvPr/>
        </p:nvPicPr>
        <p:blipFill rotWithShape="1">
          <a:blip r:embed="rId3">
            <a:alphaModFix/>
          </a:blip>
          <a:srcRect b="15317" l="0" r="0" t="0"/>
          <a:stretch/>
        </p:blipFill>
        <p:spPr>
          <a:xfrm>
            <a:off x="10880532" y="4555398"/>
            <a:ext cx="1205981" cy="13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e card">
  <p:cSld name="Cue card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>
            <p:ph idx="2" type="tbl"/>
          </p:nvPr>
        </p:nvSpPr>
        <p:spPr>
          <a:xfrm>
            <a:off x="350171" y="1831176"/>
            <a:ext cx="8726452" cy="4059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27"/>
          <p:cNvSpPr txBox="1"/>
          <p:nvPr/>
        </p:nvSpPr>
        <p:spPr>
          <a:xfrm>
            <a:off x="1" y="94594"/>
            <a:ext cx="665996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Cue Card for Assimilation Check </a:t>
            </a:r>
            <a:endParaRPr/>
          </a:p>
        </p:txBody>
      </p:sp>
      <p:sp>
        <p:nvSpPr>
          <p:cNvPr id="275" name="Google Shape;275;p27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76" name="Google Shape;276;p27"/>
          <p:cNvGraphicFramePr/>
          <p:nvPr/>
        </p:nvGraphicFramePr>
        <p:xfrm>
          <a:off x="350170" y="1099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{836D6505-658D-44D4-8BF2-8785DE0821A9}</a:tableStyleId>
              </a:tblPr>
              <a:tblGrid>
                <a:gridCol w="1516850"/>
                <a:gridCol w="4513725"/>
                <a:gridCol w="2695875"/>
              </a:tblGrid>
              <a:tr h="692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Question Number</a:t>
                      </a:r>
                      <a:endParaRPr/>
                    </a:p>
                  </a:txBody>
                  <a:tcPr marT="60950" marB="60950" marR="121925" marL="121925"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Correct Answer </a:t>
                      </a:r>
                      <a:endParaRPr/>
                    </a:p>
                  </a:txBody>
                  <a:tcPr marT="60950" marB="60950" marR="121925" marL="121925"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Slide Number </a:t>
                      </a:r>
                      <a:endParaRPr/>
                    </a:p>
                  </a:txBody>
                  <a:tcPr marT="60950" marB="60950" marR="121925" marL="121925">
                    <a:solidFill>
                      <a:srgbClr val="B6B6B6"/>
                    </a:solidFill>
                  </a:tcPr>
                </a:tc>
              </a:tr>
            </a:tbl>
          </a:graphicData>
        </a:graphic>
      </p:graphicFrame>
      <p:pic>
        <p:nvPicPr>
          <p:cNvPr id="277" name="Google Shape;27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71512" y="4401121"/>
            <a:ext cx="2076660" cy="1750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Outcomes">
  <p:cSld name="Learning Outcomes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 txBox="1"/>
          <p:nvPr>
            <p:ph idx="1" type="body"/>
          </p:nvPr>
        </p:nvSpPr>
        <p:spPr>
          <a:xfrm>
            <a:off x="228743" y="1435833"/>
            <a:ext cx="8117669" cy="2335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b="0"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8"/>
          <p:cNvSpPr txBox="1"/>
          <p:nvPr/>
        </p:nvSpPr>
        <p:spPr>
          <a:xfrm>
            <a:off x="1" y="1"/>
            <a:ext cx="403187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Learning Outcomes</a:t>
            </a:r>
            <a:endParaRPr/>
          </a:p>
        </p:txBody>
      </p:sp>
      <p:sp>
        <p:nvSpPr>
          <p:cNvPr id="281" name="Google Shape;281;p28"/>
          <p:cNvSpPr txBox="1"/>
          <p:nvPr/>
        </p:nvSpPr>
        <p:spPr>
          <a:xfrm>
            <a:off x="0" y="551338"/>
            <a:ext cx="897411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Congratulations on successful completion of this module!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You will now be able to:</a:t>
            </a:r>
            <a:endParaRPr/>
          </a:p>
        </p:txBody>
      </p:sp>
      <p:sp>
        <p:nvSpPr>
          <p:cNvPr id="282" name="Google Shape;282;p28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" id="283" name="Google Shape;28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6853" y="985407"/>
            <a:ext cx="3545147" cy="354514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/>
        </p:nvSpPr>
        <p:spPr>
          <a:xfrm>
            <a:off x="228744" y="4125993"/>
            <a:ext cx="924251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Let’s have a look at some references to the topic and the next session details.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ase_Study_For_Self-Understanding">
  <p:cSld name="1_Case_Study_For_Self-Understanding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/>
        </p:nvSpPr>
        <p:spPr>
          <a:xfrm>
            <a:off x="0" y="1"/>
            <a:ext cx="241604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Case Study</a:t>
            </a:r>
            <a:endParaRPr/>
          </a:p>
        </p:txBody>
      </p:sp>
      <p:sp>
        <p:nvSpPr>
          <p:cNvPr id="287" name="Google Shape;287;p29"/>
          <p:cNvSpPr txBox="1"/>
          <p:nvPr>
            <p:ph idx="1" type="body"/>
          </p:nvPr>
        </p:nvSpPr>
        <p:spPr>
          <a:xfrm>
            <a:off x="2713677" y="1271725"/>
            <a:ext cx="9289489" cy="3606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9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9" name="Google Shape;28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201" y="1271725"/>
            <a:ext cx="2492476" cy="249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erences">
  <p:cSld name="References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/>
        </p:nvSpPr>
        <p:spPr>
          <a:xfrm>
            <a:off x="0" y="1"/>
            <a:ext cx="239360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4417033" y="1271725"/>
            <a:ext cx="7586133" cy="3606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0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4" name="Google Shape;29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2362" y="1271725"/>
            <a:ext cx="2492476" cy="249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1_Table of conten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/>
        </p:nvSpPr>
        <p:spPr>
          <a:xfrm>
            <a:off x="189875" y="189877"/>
            <a:ext cx="57222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oothbrush&#10;&#10;Description automatically generated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6318" y="2627094"/>
            <a:ext cx="4145106" cy="313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ession Details">
  <p:cSld name="Next Session Detail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idx="1" type="body"/>
          </p:nvPr>
        </p:nvSpPr>
        <p:spPr>
          <a:xfrm>
            <a:off x="4609922" y="1102277"/>
            <a:ext cx="7351072" cy="41121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1"/>
          <p:cNvSpPr txBox="1"/>
          <p:nvPr/>
        </p:nvSpPr>
        <p:spPr>
          <a:xfrm>
            <a:off x="1" y="1"/>
            <a:ext cx="421461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Next Session Details</a:t>
            </a:r>
            <a:endParaRPr/>
          </a:p>
        </p:txBody>
      </p:sp>
      <p:sp>
        <p:nvSpPr>
          <p:cNvPr id="298" name="Google Shape;298;p31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diagram" id="299" name="Google Shape;29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1756" y="1102277"/>
            <a:ext cx="3902860" cy="390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Text Only">
  <p:cSld name="1_Content with Text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50280" y="-14659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rgbClr val="18181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2961861" y="1195667"/>
            <a:ext cx="8666922" cy="4056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body"/>
          </p:nvPr>
        </p:nvSpPr>
        <p:spPr>
          <a:xfrm>
            <a:off x="167863" y="923192"/>
            <a:ext cx="1827991" cy="4322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i="0" sz="12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rgbClr val="18181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8181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18181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rgbClr val="18181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150279" y="923191"/>
            <a:ext cx="1871951" cy="490733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F6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Text Only">
  <p:cSld name="Content with Text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150280" y="-14659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rgbClr val="18181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2" type="body"/>
          </p:nvPr>
        </p:nvSpPr>
        <p:spPr>
          <a:xfrm>
            <a:off x="522514" y="1195667"/>
            <a:ext cx="11106269" cy="4056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  <a:defRPr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189875" y="189877"/>
            <a:ext cx="57222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Module Duration</a:t>
            </a:r>
            <a:endParaRPr/>
          </a:p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1" name="Google Shape;41;p7"/>
          <p:cNvGraphicFramePr/>
          <p:nvPr/>
        </p:nvGraphicFramePr>
        <p:xfrm>
          <a:off x="610114" y="1099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{836D6505-658D-44D4-8BF2-8785DE0821A9}</a:tableStyleId>
              </a:tblPr>
              <a:tblGrid>
                <a:gridCol w="926475"/>
                <a:gridCol w="3870300"/>
                <a:gridCol w="2144325"/>
              </a:tblGrid>
              <a:tr h="50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S.no</a:t>
                      </a:r>
                      <a:endParaRPr/>
                    </a:p>
                  </a:txBody>
                  <a:tcPr marT="60950" marB="60950" marR="121925" marL="121925"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Topic name</a:t>
                      </a:r>
                      <a:endParaRPr/>
                    </a:p>
                  </a:txBody>
                  <a:tcPr marT="60950" marB="60950" marR="121925" marL="121925"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Duration</a:t>
                      </a:r>
                      <a:endParaRPr/>
                    </a:p>
                  </a:txBody>
                  <a:tcPr marT="60950" marB="60950" marR="121925" marL="121925">
                    <a:solidFill>
                      <a:srgbClr val="B6B6B6"/>
                    </a:solidFill>
                  </a:tcPr>
                </a:tc>
              </a:tr>
            </a:tbl>
          </a:graphicData>
        </a:graphic>
      </p:graphicFrame>
      <p:pic>
        <p:nvPicPr>
          <p:cNvPr descr="A picture containing toothbrush&#10;&#10;Description automatically generated" id="42" name="Google Shape;4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76318" y="2627094"/>
            <a:ext cx="4145106" cy="3138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1_Table of contents 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/>
        </p:nvSpPr>
        <p:spPr>
          <a:xfrm>
            <a:off x="189875" y="189877"/>
            <a:ext cx="572227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Table of Contents </a:t>
            </a:r>
            <a:endParaRPr/>
          </a:p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6" name="Google Shape;46;p8"/>
          <p:cNvGraphicFramePr/>
          <p:nvPr/>
        </p:nvGraphicFramePr>
        <p:xfrm>
          <a:off x="610114" y="1099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{836D6505-658D-44D4-8BF2-8785DE0821A9}</a:tableStyleId>
              </a:tblPr>
              <a:tblGrid>
                <a:gridCol w="1136525"/>
                <a:gridCol w="2725975"/>
                <a:gridCol w="1699600"/>
              </a:tblGrid>
              <a:tr h="501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S.no</a:t>
                      </a:r>
                      <a:endParaRPr/>
                    </a:p>
                  </a:txBody>
                  <a:tcPr marT="60950" marB="60950" marR="121925" marL="121925"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Topic name</a:t>
                      </a:r>
                      <a:endParaRPr/>
                    </a:p>
                  </a:txBody>
                  <a:tcPr marT="60950" marB="60950" marR="121925" marL="121925">
                    <a:solidFill>
                      <a:srgbClr val="B6B6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Duration </a:t>
                      </a:r>
                      <a:endParaRPr/>
                    </a:p>
                  </a:txBody>
                  <a:tcPr marT="60950" marB="60950" marR="121925" marL="121925">
                    <a:solidFill>
                      <a:srgbClr val="B6B6B6"/>
                    </a:solidFill>
                  </a:tcPr>
                </a:tc>
              </a:tr>
            </a:tbl>
          </a:graphicData>
        </a:graphic>
      </p:graphicFrame>
      <p:pic>
        <p:nvPicPr>
          <p:cNvPr descr="A picture containing toothbrush&#10;&#10;Description automatically generated" id="47" name="Google Shape;4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51954" y="2358737"/>
            <a:ext cx="4145106" cy="313843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/>
        </p:nvSpPr>
        <p:spPr>
          <a:xfrm flipH="1">
            <a:off x="4596984" y="482264"/>
            <a:ext cx="14990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Duration: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ule Objectives_Slide">
  <p:cSld name="Module Objectives_Slid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/>
        </p:nvSpPr>
        <p:spPr>
          <a:xfrm>
            <a:off x="-23624" y="89940"/>
            <a:ext cx="44897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</p:txBody>
      </p:sp>
      <p:sp>
        <p:nvSpPr>
          <p:cNvPr id="51" name="Google Shape;51;p9"/>
          <p:cNvSpPr txBox="1"/>
          <p:nvPr/>
        </p:nvSpPr>
        <p:spPr>
          <a:xfrm>
            <a:off x="0" y="819464"/>
            <a:ext cx="67698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On completing this module, the learner will be able to:</a:t>
            </a:r>
            <a:endParaRPr b="1" sz="2000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11188691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3" name="Google Shape;53;p9"/>
          <p:cNvGrpSpPr/>
          <p:nvPr/>
        </p:nvGrpSpPr>
        <p:grpSpPr>
          <a:xfrm>
            <a:off x="1519506" y="2174876"/>
            <a:ext cx="8119481" cy="2764871"/>
            <a:chOff x="1519506" y="2174876"/>
            <a:chExt cx="8119481" cy="2764871"/>
          </a:xfrm>
        </p:grpSpPr>
        <p:pic>
          <p:nvPicPr>
            <p:cNvPr descr="Graphical user interface, text&#10;&#10;Description automatically generated" id="54" name="Google Shape;54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519506" y="2174876"/>
              <a:ext cx="4147308" cy="2764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55;p9"/>
            <p:cNvSpPr/>
            <p:nvPr/>
          </p:nvSpPr>
          <p:spPr>
            <a:xfrm rot="-208717">
              <a:off x="6235041" y="3296792"/>
              <a:ext cx="407810" cy="521036"/>
            </a:xfrm>
            <a:custGeom>
              <a:rect b="b" l="l" r="r" t="t"/>
              <a:pathLst>
                <a:path extrusionOk="0" h="521036" w="407810">
                  <a:moveTo>
                    <a:pt x="0" y="104207"/>
                  </a:moveTo>
                  <a:lnTo>
                    <a:pt x="203905" y="104207"/>
                  </a:lnTo>
                  <a:lnTo>
                    <a:pt x="203905" y="0"/>
                  </a:lnTo>
                  <a:lnTo>
                    <a:pt x="407810" y="260518"/>
                  </a:lnTo>
                  <a:lnTo>
                    <a:pt x="203905" y="521036"/>
                  </a:lnTo>
                  <a:lnTo>
                    <a:pt x="203905" y="416829"/>
                  </a:lnTo>
                  <a:lnTo>
                    <a:pt x="0" y="416829"/>
                  </a:lnTo>
                  <a:lnTo>
                    <a:pt x="0" y="104207"/>
                  </a:lnTo>
                  <a:close/>
                </a:path>
              </a:pathLst>
            </a:custGeom>
            <a:gradFill>
              <a:gsLst>
                <a:gs pos="0">
                  <a:srgbClr val="D9D9DF"/>
                </a:gs>
                <a:gs pos="35000">
                  <a:srgbClr val="E4E4E6"/>
                </a:gs>
                <a:gs pos="100000">
                  <a:srgbClr val="F5F5F5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104200" lIns="0" spcFirstLastPara="1" rIns="122325" wrap="square" tIns="104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7211078" y="2343355"/>
              <a:ext cx="2427909" cy="2427909"/>
            </a:xfrm>
            <a:custGeom>
              <a:rect b="b" l="l" r="r" t="t"/>
              <a:pathLst>
                <a:path extrusionOk="0" h="1543810" w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gradFill>
              <a:gsLst>
                <a:gs pos="0">
                  <a:srgbClr val="F9F9F9"/>
                </a:gs>
                <a:gs pos="35000">
                  <a:srgbClr val="FBFBFB"/>
                </a:gs>
                <a:gs pos="100000">
                  <a:srgbClr val="FDFDF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237500" lIns="237500" spcFirstLastPara="1" rIns="237500" wrap="square" tIns="237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7702374" y="3139688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odule Objectives_Slide">
  <p:cSld name="1_Module Objectives_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/>
        </p:nvSpPr>
        <p:spPr>
          <a:xfrm>
            <a:off x="-23624" y="89940"/>
            <a:ext cx="448974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</p:txBody>
      </p:sp>
      <p:sp>
        <p:nvSpPr>
          <p:cNvPr id="60" name="Google Shape;60;p10"/>
          <p:cNvSpPr txBox="1"/>
          <p:nvPr/>
        </p:nvSpPr>
        <p:spPr>
          <a:xfrm>
            <a:off x="0" y="819464"/>
            <a:ext cx="67698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rPr>
              <a:t>On completing this module, the learner will be able to:</a:t>
            </a:r>
            <a:endParaRPr b="1" sz="2000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11188691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2" name="Google Shape;62;p10"/>
          <p:cNvGrpSpPr/>
          <p:nvPr/>
        </p:nvGrpSpPr>
        <p:grpSpPr>
          <a:xfrm>
            <a:off x="1114794" y="1930354"/>
            <a:ext cx="9962414" cy="2840910"/>
            <a:chOff x="1114794" y="1930354"/>
            <a:chExt cx="9962414" cy="2840910"/>
          </a:xfrm>
        </p:grpSpPr>
        <p:sp>
          <p:nvSpPr>
            <p:cNvPr id="63" name="Google Shape;63;p10"/>
            <p:cNvSpPr/>
            <p:nvPr/>
          </p:nvSpPr>
          <p:spPr>
            <a:xfrm>
              <a:off x="1114794" y="2343355"/>
              <a:ext cx="2427909" cy="2427909"/>
            </a:xfrm>
            <a:custGeom>
              <a:rect b="b" l="l" r="r" t="t"/>
              <a:pathLst>
                <a:path extrusionOk="0" h="1543810" w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gradFill>
              <a:gsLst>
                <a:gs pos="0">
                  <a:srgbClr val="F9F9F9"/>
                </a:gs>
                <a:gs pos="35000">
                  <a:srgbClr val="FBFBFB"/>
                </a:gs>
                <a:gs pos="100000">
                  <a:srgbClr val="FDFDF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237500" lIns="237500" spcFirstLastPara="1" rIns="237500" wrap="square" tIns="237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Graphical user interface, text&#10;&#10;Description automatically generated" id="64" name="Google Shape;64;p1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026905" y="1930354"/>
              <a:ext cx="4099309" cy="27328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5" name="Google Shape;65;p10"/>
            <p:cNvGrpSpPr/>
            <p:nvPr/>
          </p:nvGrpSpPr>
          <p:grpSpPr>
            <a:xfrm>
              <a:off x="3662010" y="3212292"/>
              <a:ext cx="4832150" cy="605534"/>
              <a:chOff x="3662010" y="3212292"/>
              <a:chExt cx="4832150" cy="605534"/>
            </a:xfrm>
          </p:grpSpPr>
          <p:sp>
            <p:nvSpPr>
              <p:cNvPr id="66" name="Google Shape;66;p10"/>
              <p:cNvSpPr/>
              <p:nvPr/>
            </p:nvSpPr>
            <p:spPr>
              <a:xfrm>
                <a:off x="8086350" y="3212292"/>
                <a:ext cx="407810" cy="521036"/>
              </a:xfrm>
              <a:custGeom>
                <a:rect b="b" l="l" r="r" t="t"/>
                <a:pathLst>
                  <a:path extrusionOk="0" h="521036" w="407810">
                    <a:moveTo>
                      <a:pt x="0" y="104207"/>
                    </a:moveTo>
                    <a:lnTo>
                      <a:pt x="203905" y="104207"/>
                    </a:lnTo>
                    <a:lnTo>
                      <a:pt x="203905" y="0"/>
                    </a:lnTo>
                    <a:lnTo>
                      <a:pt x="407810" y="260518"/>
                    </a:lnTo>
                    <a:lnTo>
                      <a:pt x="203905" y="521036"/>
                    </a:lnTo>
                    <a:lnTo>
                      <a:pt x="203905" y="416829"/>
                    </a:lnTo>
                    <a:lnTo>
                      <a:pt x="0" y="416829"/>
                    </a:lnTo>
                    <a:lnTo>
                      <a:pt x="0" y="104207"/>
                    </a:lnTo>
                    <a:close/>
                  </a:path>
                </a:pathLst>
              </a:custGeom>
              <a:gradFill>
                <a:gsLst>
                  <a:gs pos="0">
                    <a:srgbClr val="D9D9DF"/>
                  </a:gs>
                  <a:gs pos="35000">
                    <a:srgbClr val="E4E4E6"/>
                  </a:gs>
                  <a:gs pos="100000">
                    <a:srgbClr val="F5F5F5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104200" lIns="0" spcFirstLastPara="1" rIns="122325" wrap="square" tIns="104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0"/>
              <p:cNvSpPr/>
              <p:nvPr/>
            </p:nvSpPr>
            <p:spPr>
              <a:xfrm>
                <a:off x="3662010" y="3296790"/>
                <a:ext cx="409631" cy="521036"/>
              </a:xfrm>
              <a:custGeom>
                <a:rect b="b" l="l" r="r" t="t"/>
                <a:pathLst>
                  <a:path extrusionOk="0" h="521036" w="409631">
                    <a:moveTo>
                      <a:pt x="0" y="104207"/>
                    </a:moveTo>
                    <a:lnTo>
                      <a:pt x="204816" y="104207"/>
                    </a:lnTo>
                    <a:lnTo>
                      <a:pt x="204816" y="0"/>
                    </a:lnTo>
                    <a:lnTo>
                      <a:pt x="409631" y="260518"/>
                    </a:lnTo>
                    <a:lnTo>
                      <a:pt x="204816" y="521036"/>
                    </a:lnTo>
                    <a:lnTo>
                      <a:pt x="204816" y="416829"/>
                    </a:lnTo>
                    <a:lnTo>
                      <a:pt x="0" y="416829"/>
                    </a:lnTo>
                    <a:lnTo>
                      <a:pt x="0" y="104207"/>
                    </a:lnTo>
                    <a:close/>
                  </a:path>
                </a:pathLst>
              </a:custGeom>
              <a:gradFill>
                <a:gsLst>
                  <a:gs pos="0">
                    <a:srgbClr val="D9D9DF"/>
                  </a:gs>
                  <a:gs pos="35000">
                    <a:srgbClr val="E4E4E6"/>
                  </a:gs>
                  <a:gs pos="100000">
                    <a:srgbClr val="F5F5F5"/>
                  </a:gs>
                </a:gsLst>
                <a:lin ang="16200000" scaled="0"/>
              </a:gradFill>
              <a:ln>
                <a:noFill/>
              </a:ln>
              <a:effectLst>
                <a:outerShdw blurRad="40000" rotWithShape="0" dir="5400000" dist="20000">
                  <a:srgbClr val="000000">
                    <a:alpha val="37647"/>
                  </a:srgbClr>
                </a:outerShdw>
              </a:effectLst>
            </p:spPr>
            <p:txBody>
              <a:bodyPr anchorCtr="0" anchor="ctr" bIns="104200" lIns="0" spcFirstLastPara="1" rIns="122875" wrap="square" tIns="104200">
                <a:noAutofit/>
              </a:bodyPr>
              <a:lstStyle/>
              <a:p>
                <a:pPr indent="0" lvl="0" marL="0" marR="0" rtl="0" algn="ctr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" name="Google Shape;68;p10"/>
            <p:cNvSpPr/>
            <p:nvPr/>
          </p:nvSpPr>
          <p:spPr>
            <a:xfrm>
              <a:off x="8649299" y="2343355"/>
              <a:ext cx="2427909" cy="2427909"/>
            </a:xfrm>
            <a:custGeom>
              <a:rect b="b" l="l" r="r" t="t"/>
              <a:pathLst>
                <a:path extrusionOk="0" h="1543810" w="1543810">
                  <a:moveTo>
                    <a:pt x="0" y="771905"/>
                  </a:moveTo>
                  <a:cubicBezTo>
                    <a:pt x="0" y="345594"/>
                    <a:pt x="345594" y="0"/>
                    <a:pt x="771905" y="0"/>
                  </a:cubicBezTo>
                  <a:cubicBezTo>
                    <a:pt x="1198216" y="0"/>
                    <a:pt x="1543810" y="345594"/>
                    <a:pt x="1543810" y="771905"/>
                  </a:cubicBezTo>
                  <a:cubicBezTo>
                    <a:pt x="1543810" y="1198216"/>
                    <a:pt x="1198216" y="1543810"/>
                    <a:pt x="771905" y="1543810"/>
                  </a:cubicBezTo>
                  <a:cubicBezTo>
                    <a:pt x="345594" y="1543810"/>
                    <a:pt x="0" y="1198216"/>
                    <a:pt x="0" y="771905"/>
                  </a:cubicBezTo>
                  <a:close/>
                </a:path>
              </a:pathLst>
            </a:custGeom>
            <a:gradFill>
              <a:gsLst>
                <a:gs pos="0">
                  <a:srgbClr val="F9F9F9"/>
                </a:gs>
                <a:gs pos="35000">
                  <a:srgbClr val="FBFBFB"/>
                </a:gs>
                <a:gs pos="100000">
                  <a:srgbClr val="FDFDFD"/>
                </a:gs>
              </a:gsLst>
              <a:lin ang="16200000" scaled="0"/>
            </a:gradFill>
            <a:ln>
              <a:noFill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237500" lIns="237500" spcFirstLastPara="1" rIns="237500" wrap="square" tIns="2375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9135641" y="3212292"/>
            <a:ext cx="1445315" cy="642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2" type="body"/>
          </p:nvPr>
        </p:nvSpPr>
        <p:spPr>
          <a:xfrm>
            <a:off x="1598996" y="3212292"/>
            <a:ext cx="1445315" cy="690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3.jp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7203" y="6329689"/>
            <a:ext cx="804741" cy="4795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0" y="2"/>
            <a:ext cx="10515600" cy="809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247203" y="947315"/>
            <a:ext cx="10515600" cy="1990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18181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91919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44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Relationship Id="rId11" Type="http://schemas.openxmlformats.org/officeDocument/2006/relationships/image" Target="../media/image31.png"/><Relationship Id="rId10" Type="http://schemas.openxmlformats.org/officeDocument/2006/relationships/image" Target="../media/image27.png"/><Relationship Id="rId13" Type="http://schemas.openxmlformats.org/officeDocument/2006/relationships/image" Target="../media/image35.png"/><Relationship Id="rId12" Type="http://schemas.openxmlformats.org/officeDocument/2006/relationships/image" Target="../media/image29.png"/><Relationship Id="rId1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Relationship Id="rId10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type="ctrTitle"/>
          </p:nvPr>
        </p:nvSpPr>
        <p:spPr>
          <a:xfrm>
            <a:off x="5731268" y="4578493"/>
            <a:ext cx="5785200" cy="6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NatWest_TI_Graduates_FS_JAVA_Cloud_DevOPs_2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Squad - 04</a:t>
            </a:r>
            <a:endParaRPr sz="1600"/>
          </a:p>
        </p:txBody>
      </p:sp>
      <p:sp>
        <p:nvSpPr>
          <p:cNvPr id="306" name="Google Shape;306;p32"/>
          <p:cNvSpPr txBox="1"/>
          <p:nvPr/>
        </p:nvSpPr>
        <p:spPr>
          <a:xfrm>
            <a:off x="5573526" y="1260572"/>
            <a:ext cx="5607900" cy="178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12121"/>
                </a:solidFill>
              </a:rPr>
              <a:t>EzPay</a:t>
            </a:r>
            <a:br>
              <a:rPr b="0" i="0" lang="en-US" sz="3200" u="none" cap="none" strike="noStrik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200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32"/>
          <p:cNvPicPr preferRelativeResize="0"/>
          <p:nvPr/>
        </p:nvPicPr>
        <p:blipFill rotWithShape="1">
          <a:blip r:embed="rId3">
            <a:alphaModFix/>
          </a:blip>
          <a:srcRect b="22715" l="26695" r="26583" t="51328"/>
          <a:stretch/>
        </p:blipFill>
        <p:spPr>
          <a:xfrm>
            <a:off x="1504050" y="3984200"/>
            <a:ext cx="2658126" cy="8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126" y="1873175"/>
            <a:ext cx="2512040" cy="211103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 txBox="1"/>
          <p:nvPr/>
        </p:nvSpPr>
        <p:spPr>
          <a:xfrm>
            <a:off x="6142875" y="3201113"/>
            <a:ext cx="49620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81818"/>
                </a:solidFill>
              </a:rPr>
              <a:t>Use Case : Transaction Management</a:t>
            </a:r>
            <a:endParaRPr b="1" sz="2000">
              <a:solidFill>
                <a:srgbClr val="18181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/>
          <p:nvPr>
            <p:ph idx="1" type="body"/>
          </p:nvPr>
        </p:nvSpPr>
        <p:spPr>
          <a:xfrm>
            <a:off x="150280" y="-35924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Class Diagram</a:t>
            </a:r>
            <a:endParaRPr/>
          </a:p>
        </p:txBody>
      </p:sp>
      <p:sp>
        <p:nvSpPr>
          <p:cNvPr id="464" name="Google Shape;464;p41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465" name="Google Shape;465;p41"/>
          <p:cNvSpPr/>
          <p:nvPr/>
        </p:nvSpPr>
        <p:spPr>
          <a:xfrm>
            <a:off x="230063" y="2935844"/>
            <a:ext cx="1658372" cy="424646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1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7" name="Google Shape;467;p41"/>
          <p:cNvSpPr/>
          <p:nvPr/>
        </p:nvSpPr>
        <p:spPr>
          <a:xfrm>
            <a:off x="6003634" y="3239557"/>
            <a:ext cx="184730" cy="378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675" y="601050"/>
            <a:ext cx="7465574" cy="612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 txBox="1"/>
          <p:nvPr>
            <p:ph idx="1" type="body"/>
          </p:nvPr>
        </p:nvSpPr>
        <p:spPr>
          <a:xfrm>
            <a:off x="150280" y="-35924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Total Tables Used</a:t>
            </a:r>
            <a:endParaRPr/>
          </a:p>
        </p:txBody>
      </p:sp>
      <p:sp>
        <p:nvSpPr>
          <p:cNvPr id="475" name="Google Shape;475;p42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476" name="Google Shape;476;p42"/>
          <p:cNvSpPr/>
          <p:nvPr/>
        </p:nvSpPr>
        <p:spPr>
          <a:xfrm>
            <a:off x="230063" y="2935844"/>
            <a:ext cx="1658372" cy="424646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2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p42"/>
          <p:cNvSpPr/>
          <p:nvPr/>
        </p:nvSpPr>
        <p:spPr>
          <a:xfrm>
            <a:off x="6003634" y="3239557"/>
            <a:ext cx="184730" cy="378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631" y="1075954"/>
            <a:ext cx="9959373" cy="4746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 txBox="1"/>
          <p:nvPr>
            <p:ph idx="1" type="body"/>
          </p:nvPr>
        </p:nvSpPr>
        <p:spPr>
          <a:xfrm>
            <a:off x="150280" y="-35924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Use Case Diagram</a:t>
            </a:r>
            <a:endParaRPr/>
          </a:p>
        </p:txBody>
      </p:sp>
      <p:sp>
        <p:nvSpPr>
          <p:cNvPr id="486" name="Google Shape;486;p43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487" name="Google Shape;487;p43"/>
          <p:cNvSpPr/>
          <p:nvPr/>
        </p:nvSpPr>
        <p:spPr>
          <a:xfrm>
            <a:off x="308637" y="3406120"/>
            <a:ext cx="1770468" cy="413398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3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9" name="Google Shape;489;p43"/>
          <p:cNvSpPr/>
          <p:nvPr/>
        </p:nvSpPr>
        <p:spPr>
          <a:xfrm>
            <a:off x="6003634" y="3239557"/>
            <a:ext cx="184730" cy="378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311" y="642843"/>
            <a:ext cx="9343288" cy="593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"/>
          <p:cNvSpPr txBox="1"/>
          <p:nvPr>
            <p:ph idx="1" type="body"/>
          </p:nvPr>
        </p:nvSpPr>
        <p:spPr>
          <a:xfrm>
            <a:off x="150280" y="-35924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Functionalities</a:t>
            </a:r>
            <a:endParaRPr/>
          </a:p>
        </p:txBody>
      </p:sp>
      <p:sp>
        <p:nvSpPr>
          <p:cNvPr id="497" name="Google Shape;497;p44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498" name="Google Shape;498;p44"/>
          <p:cNvSpPr/>
          <p:nvPr/>
        </p:nvSpPr>
        <p:spPr>
          <a:xfrm>
            <a:off x="230063" y="3772362"/>
            <a:ext cx="1747593" cy="427497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4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0" name="Google Shape;500;p44"/>
          <p:cNvSpPr/>
          <p:nvPr/>
        </p:nvSpPr>
        <p:spPr>
          <a:xfrm>
            <a:off x="6003634" y="3239557"/>
            <a:ext cx="184730" cy="378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" name="Google Shape;501;p44"/>
          <p:cNvGrpSpPr/>
          <p:nvPr/>
        </p:nvGrpSpPr>
        <p:grpSpPr>
          <a:xfrm>
            <a:off x="2529961" y="719665"/>
            <a:ext cx="8127998" cy="5418667"/>
            <a:chOff x="1" y="-1"/>
            <a:chExt cx="8127998" cy="5418667"/>
          </a:xfrm>
        </p:grpSpPr>
        <p:sp>
          <p:nvSpPr>
            <p:cNvPr id="502" name="Google Shape;502;p44"/>
            <p:cNvSpPr/>
            <p:nvPr/>
          </p:nvSpPr>
          <p:spPr>
            <a:xfrm rot="-5400000">
              <a:off x="-1419489" y="1419489"/>
              <a:ext cx="5418667" cy="2579687"/>
            </a:xfrm>
            <a:prstGeom prst="flowChartManualOperation">
              <a:avLst/>
            </a:prstGeom>
            <a:solidFill>
              <a:srgbClr val="00B0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4"/>
            <p:cNvSpPr txBox="1"/>
            <p:nvPr/>
          </p:nvSpPr>
          <p:spPr>
            <a:xfrm>
              <a:off x="1" y="1083732"/>
              <a:ext cx="2579700" cy="32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52400" spcFirstLastPara="1" rIns="1524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88C"/>
                </a:buClr>
                <a:buSzPts val="1920"/>
                <a:buFont typeface="Noto Sans Symbols"/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Transaction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388C"/>
                </a:buClr>
                <a:buSzPts val="1920"/>
                <a:buFont typeface="Noto Sans Symbols"/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History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Display all Transaction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54000" lvl="1" marL="228600" marR="0" rtl="0" algn="l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Char char="•"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Search by ID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Review Transaction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Download Transactions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4"/>
            <p:cNvSpPr/>
            <p:nvPr/>
          </p:nvSpPr>
          <p:spPr>
            <a:xfrm rot="-5400000">
              <a:off x="1354666" y="1419489"/>
              <a:ext cx="5418667" cy="2579687"/>
            </a:xfrm>
            <a:prstGeom prst="flowChartManualOperation">
              <a:avLst/>
            </a:prstGeom>
            <a:solidFill>
              <a:srgbClr val="849DD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4"/>
            <p:cNvSpPr txBox="1"/>
            <p:nvPr/>
          </p:nvSpPr>
          <p:spPr>
            <a:xfrm>
              <a:off x="2774156" y="1083732"/>
              <a:ext cx="2579687" cy="325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52400" spcFirstLastPara="1" rIns="1524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2400"/>
                <a:buFont typeface="Calibri"/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Filtering Transactions </a:t>
              </a:r>
              <a:endParaRPr b="1" sz="24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rgbClr val="F3F3F3"/>
                </a:buClr>
                <a:buSzPts val="1600"/>
                <a:buFont typeface="Arial"/>
                <a:buChar char="•"/>
              </a:pPr>
              <a:r>
                <a:rPr lang="en-US" sz="20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Filter by Type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F3F3F3"/>
                </a:buClr>
                <a:buSzPts val="1600"/>
                <a:buFont typeface="Arial"/>
                <a:buChar char="•"/>
              </a:pPr>
              <a:r>
                <a:rPr lang="en-US" sz="20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Filter by Status</a:t>
              </a:r>
              <a:endParaRPr/>
            </a:p>
            <a:p>
              <a:pPr indent="-228600" lvl="1" marL="2286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F3F3F3"/>
                </a:buClr>
                <a:buSzPts val="1600"/>
                <a:buFont typeface="Arial"/>
                <a:buChar char="•"/>
              </a:pPr>
              <a:r>
                <a:rPr lang="en-US" sz="20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Filter by Date</a:t>
              </a:r>
              <a:endParaRPr/>
            </a:p>
          </p:txBody>
        </p:sp>
        <p:sp>
          <p:nvSpPr>
            <p:cNvPr id="506" name="Google Shape;506;p44"/>
            <p:cNvSpPr/>
            <p:nvPr/>
          </p:nvSpPr>
          <p:spPr>
            <a:xfrm rot="-5400000">
              <a:off x="4128822" y="1419489"/>
              <a:ext cx="5418667" cy="2579687"/>
            </a:xfrm>
            <a:prstGeom prst="flowChartManualOperation">
              <a:avLst/>
            </a:prstGeom>
            <a:solidFill>
              <a:srgbClr val="BF9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4"/>
            <p:cNvSpPr txBox="1"/>
            <p:nvPr/>
          </p:nvSpPr>
          <p:spPr>
            <a:xfrm>
              <a:off x="5548312" y="1083732"/>
              <a:ext cx="2579687" cy="325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52400" spcFirstLastPara="1" rIns="1524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2400"/>
                <a:buFont typeface="Calibri"/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Schedule Payments</a:t>
              </a:r>
              <a:endParaRPr b="1" sz="24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54000" lvl="1" marL="228600" marR="0" rtl="0" algn="l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rgbClr val="F3F3F3"/>
                </a:buClr>
                <a:buSzPts val="2000"/>
                <a:buFont typeface="Calibri"/>
                <a:buChar char="•"/>
              </a:pPr>
              <a:r>
                <a:rPr lang="en-US" sz="20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View scheduled </a:t>
              </a:r>
              <a:r>
                <a:rPr lang="en-US" sz="20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payments</a:t>
              </a:r>
              <a:endParaRPr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54000" lvl="1" marL="228600" marR="0" rtl="0" algn="l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rgbClr val="F3F3F3"/>
                </a:buClr>
                <a:buSzPts val="2000"/>
                <a:buFont typeface="Calibri"/>
                <a:buChar char="•"/>
              </a:pPr>
              <a:r>
                <a:rPr lang="en-US" sz="20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Modify </a:t>
              </a:r>
              <a:r>
                <a:rPr lang="en-US" sz="20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-US" sz="20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cheduled payments</a:t>
              </a:r>
              <a:endParaRPr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54000" lvl="1" marL="228600" marR="0" rtl="0" algn="l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rgbClr val="F3F3F3"/>
                </a:buClr>
                <a:buSzPts val="2000"/>
                <a:buFont typeface="Calibri"/>
                <a:buChar char="•"/>
              </a:pPr>
              <a:r>
                <a:rPr lang="en-US" sz="2000">
                  <a:solidFill>
                    <a:srgbClr val="F3F3F3"/>
                  </a:solidFill>
                  <a:latin typeface="Calibri"/>
                  <a:ea typeface="Calibri"/>
                  <a:cs typeface="Calibri"/>
                  <a:sym typeface="Calibri"/>
                </a:rPr>
                <a:t>Cancel scheduled payments</a:t>
              </a:r>
              <a:endParaRPr sz="2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 txBox="1"/>
          <p:nvPr>
            <p:ph idx="1" type="body"/>
          </p:nvPr>
        </p:nvSpPr>
        <p:spPr>
          <a:xfrm>
            <a:off x="150280" y="-35924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Transaction History</a:t>
            </a:r>
            <a:endParaRPr/>
          </a:p>
        </p:txBody>
      </p:sp>
      <p:sp>
        <p:nvSpPr>
          <p:cNvPr id="514" name="Google Shape;514;p45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515" name="Google Shape;515;p45"/>
          <p:cNvSpPr/>
          <p:nvPr/>
        </p:nvSpPr>
        <p:spPr>
          <a:xfrm>
            <a:off x="230063" y="3772363"/>
            <a:ext cx="1879152" cy="424646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5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45"/>
          <p:cNvSpPr/>
          <p:nvPr/>
        </p:nvSpPr>
        <p:spPr>
          <a:xfrm>
            <a:off x="6003634" y="3239557"/>
            <a:ext cx="184730" cy="378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5"/>
          <p:cNvSpPr txBox="1"/>
          <p:nvPr/>
        </p:nvSpPr>
        <p:spPr>
          <a:xfrm>
            <a:off x="2196548" y="1075940"/>
            <a:ext cx="8819323" cy="502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3497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functionality the </a:t>
            </a:r>
            <a:r>
              <a:rPr lang="en-US" sz="1800">
                <a:solidFill>
                  <a:schemeClr val="dk1"/>
                </a:solidFill>
              </a:rPr>
              <a:t>user can view all the transactions.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225" y="1680275"/>
            <a:ext cx="8978452" cy="4198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6"/>
          <p:cNvSpPr txBox="1"/>
          <p:nvPr>
            <p:ph idx="1" type="body"/>
          </p:nvPr>
        </p:nvSpPr>
        <p:spPr>
          <a:xfrm>
            <a:off x="150280" y="-35924"/>
            <a:ext cx="12041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Transaction History</a:t>
            </a:r>
            <a:endParaRPr/>
          </a:p>
        </p:txBody>
      </p:sp>
      <p:sp>
        <p:nvSpPr>
          <p:cNvPr id="526" name="Google Shape;526;p46"/>
          <p:cNvSpPr txBox="1"/>
          <p:nvPr>
            <p:ph idx="3" type="body"/>
          </p:nvPr>
        </p:nvSpPr>
        <p:spPr>
          <a:xfrm>
            <a:off x="230063" y="1075940"/>
            <a:ext cx="1879200" cy="4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527" name="Google Shape;527;p46"/>
          <p:cNvSpPr/>
          <p:nvPr/>
        </p:nvSpPr>
        <p:spPr>
          <a:xfrm>
            <a:off x="230063" y="3772363"/>
            <a:ext cx="1879200" cy="424500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6"/>
          <p:cNvSpPr txBox="1"/>
          <p:nvPr>
            <p:ph idx="12" type="sldNum"/>
          </p:nvPr>
        </p:nvSpPr>
        <p:spPr>
          <a:xfrm>
            <a:off x="11286678" y="6329688"/>
            <a:ext cx="628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9" name="Google Shape;529;p46"/>
          <p:cNvSpPr/>
          <p:nvPr/>
        </p:nvSpPr>
        <p:spPr>
          <a:xfrm>
            <a:off x="6003634" y="3239557"/>
            <a:ext cx="18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6"/>
          <p:cNvSpPr txBox="1"/>
          <p:nvPr/>
        </p:nvSpPr>
        <p:spPr>
          <a:xfrm>
            <a:off x="2196548" y="1075940"/>
            <a:ext cx="88194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3497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functionality the </a:t>
            </a:r>
            <a:r>
              <a:rPr lang="en-US" sz="1800">
                <a:solidFill>
                  <a:schemeClr val="dk1"/>
                </a:solidFill>
              </a:rPr>
              <a:t>user can search a particular transaction by entering the ID.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200" y="1495375"/>
            <a:ext cx="9289125" cy="438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/>
          <p:nvPr>
            <p:ph idx="1" type="body"/>
          </p:nvPr>
        </p:nvSpPr>
        <p:spPr>
          <a:xfrm>
            <a:off x="150280" y="-35924"/>
            <a:ext cx="12041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Transaction History</a:t>
            </a:r>
            <a:endParaRPr/>
          </a:p>
        </p:txBody>
      </p:sp>
      <p:sp>
        <p:nvSpPr>
          <p:cNvPr id="538" name="Google Shape;538;p47"/>
          <p:cNvSpPr txBox="1"/>
          <p:nvPr>
            <p:ph idx="3" type="body"/>
          </p:nvPr>
        </p:nvSpPr>
        <p:spPr>
          <a:xfrm>
            <a:off x="230063" y="1075940"/>
            <a:ext cx="1879200" cy="4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539" name="Google Shape;539;p47"/>
          <p:cNvSpPr/>
          <p:nvPr/>
        </p:nvSpPr>
        <p:spPr>
          <a:xfrm>
            <a:off x="230063" y="3772363"/>
            <a:ext cx="1879200" cy="424500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7"/>
          <p:cNvSpPr txBox="1"/>
          <p:nvPr>
            <p:ph idx="12" type="sldNum"/>
          </p:nvPr>
        </p:nvSpPr>
        <p:spPr>
          <a:xfrm>
            <a:off x="11286678" y="6329688"/>
            <a:ext cx="628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6003634" y="3239557"/>
            <a:ext cx="18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7"/>
          <p:cNvSpPr txBox="1"/>
          <p:nvPr/>
        </p:nvSpPr>
        <p:spPr>
          <a:xfrm>
            <a:off x="2196548" y="1075940"/>
            <a:ext cx="88194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3497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functionality the </a:t>
            </a:r>
            <a:r>
              <a:rPr lang="en-US" sz="1800">
                <a:solidFill>
                  <a:schemeClr val="dk1"/>
                </a:solidFill>
              </a:rPr>
              <a:t>user can review a particular transaction and get additional information about the transaction.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537" y="1950877"/>
            <a:ext cx="4641424" cy="37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8"/>
          <p:cNvSpPr txBox="1"/>
          <p:nvPr>
            <p:ph idx="1" type="body"/>
          </p:nvPr>
        </p:nvSpPr>
        <p:spPr>
          <a:xfrm>
            <a:off x="150280" y="-35924"/>
            <a:ext cx="12041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Transaction History</a:t>
            </a:r>
            <a:endParaRPr/>
          </a:p>
        </p:txBody>
      </p:sp>
      <p:sp>
        <p:nvSpPr>
          <p:cNvPr id="550" name="Google Shape;550;p48"/>
          <p:cNvSpPr txBox="1"/>
          <p:nvPr>
            <p:ph idx="3" type="body"/>
          </p:nvPr>
        </p:nvSpPr>
        <p:spPr>
          <a:xfrm>
            <a:off x="230063" y="1075940"/>
            <a:ext cx="1879200" cy="4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551" name="Google Shape;551;p48"/>
          <p:cNvSpPr/>
          <p:nvPr/>
        </p:nvSpPr>
        <p:spPr>
          <a:xfrm>
            <a:off x="230063" y="3772363"/>
            <a:ext cx="1879200" cy="424500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8"/>
          <p:cNvSpPr txBox="1"/>
          <p:nvPr>
            <p:ph idx="12" type="sldNum"/>
          </p:nvPr>
        </p:nvSpPr>
        <p:spPr>
          <a:xfrm>
            <a:off x="11286678" y="6329688"/>
            <a:ext cx="628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3" name="Google Shape;553;p48"/>
          <p:cNvSpPr/>
          <p:nvPr/>
        </p:nvSpPr>
        <p:spPr>
          <a:xfrm>
            <a:off x="6003634" y="3239557"/>
            <a:ext cx="18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48"/>
          <p:cNvSpPr txBox="1"/>
          <p:nvPr/>
        </p:nvSpPr>
        <p:spPr>
          <a:xfrm>
            <a:off x="2196548" y="1075940"/>
            <a:ext cx="88194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3497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functionality the </a:t>
            </a:r>
            <a:r>
              <a:rPr lang="en-US" sz="1800">
                <a:solidFill>
                  <a:schemeClr val="dk1"/>
                </a:solidFill>
              </a:rPr>
              <a:t>user can download the transactions in .pdf format.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5" name="Google Shape;5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0075" y="1686725"/>
            <a:ext cx="8912350" cy="1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9"/>
          <p:cNvSpPr txBox="1"/>
          <p:nvPr>
            <p:ph idx="1" type="body"/>
          </p:nvPr>
        </p:nvSpPr>
        <p:spPr>
          <a:xfrm>
            <a:off x="150280" y="-35924"/>
            <a:ext cx="12041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Filtering Transactions</a:t>
            </a:r>
            <a:endParaRPr/>
          </a:p>
        </p:txBody>
      </p:sp>
      <p:sp>
        <p:nvSpPr>
          <p:cNvPr id="562" name="Google Shape;562;p49"/>
          <p:cNvSpPr txBox="1"/>
          <p:nvPr>
            <p:ph idx="3" type="body"/>
          </p:nvPr>
        </p:nvSpPr>
        <p:spPr>
          <a:xfrm>
            <a:off x="230063" y="1075940"/>
            <a:ext cx="1879200" cy="4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230063" y="3772363"/>
            <a:ext cx="1879200" cy="424500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9"/>
          <p:cNvSpPr txBox="1"/>
          <p:nvPr>
            <p:ph idx="12" type="sldNum"/>
          </p:nvPr>
        </p:nvSpPr>
        <p:spPr>
          <a:xfrm>
            <a:off x="11286678" y="6329688"/>
            <a:ext cx="628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6003634" y="3239557"/>
            <a:ext cx="18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9"/>
          <p:cNvSpPr txBox="1"/>
          <p:nvPr/>
        </p:nvSpPr>
        <p:spPr>
          <a:xfrm>
            <a:off x="2196548" y="1075940"/>
            <a:ext cx="88194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3497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functionality the </a:t>
            </a:r>
            <a:r>
              <a:rPr lang="en-US" sz="1800">
                <a:solidFill>
                  <a:schemeClr val="dk1"/>
                </a:solidFill>
              </a:rPr>
              <a:t>user can filter the transactions on the basis of: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Type - UPI, Bank Transfer.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Status - </a:t>
            </a:r>
            <a:r>
              <a:rPr lang="en-US" sz="1800">
                <a:solidFill>
                  <a:schemeClr val="dk1"/>
                </a:solidFill>
              </a:rPr>
              <a:t>Success, Failure, Processing.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Date - Transactions in between the dates.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700" y="2358900"/>
            <a:ext cx="8819402" cy="41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/>
          <p:nvPr>
            <p:ph idx="1" type="body"/>
          </p:nvPr>
        </p:nvSpPr>
        <p:spPr>
          <a:xfrm>
            <a:off x="150305" y="1"/>
            <a:ext cx="12041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Schedule Payments </a:t>
            </a:r>
            <a:endParaRPr/>
          </a:p>
        </p:txBody>
      </p:sp>
      <p:sp>
        <p:nvSpPr>
          <p:cNvPr id="574" name="Google Shape;574;p50"/>
          <p:cNvSpPr txBox="1"/>
          <p:nvPr>
            <p:ph idx="3" type="body"/>
          </p:nvPr>
        </p:nvSpPr>
        <p:spPr>
          <a:xfrm>
            <a:off x="230063" y="1075940"/>
            <a:ext cx="1879200" cy="4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575" name="Google Shape;575;p50"/>
          <p:cNvSpPr/>
          <p:nvPr/>
        </p:nvSpPr>
        <p:spPr>
          <a:xfrm>
            <a:off x="230063" y="3772363"/>
            <a:ext cx="1879200" cy="424500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0"/>
          <p:cNvSpPr txBox="1"/>
          <p:nvPr>
            <p:ph idx="12" type="sldNum"/>
          </p:nvPr>
        </p:nvSpPr>
        <p:spPr>
          <a:xfrm>
            <a:off x="11286678" y="6329688"/>
            <a:ext cx="628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7" name="Google Shape;577;p50"/>
          <p:cNvSpPr/>
          <p:nvPr/>
        </p:nvSpPr>
        <p:spPr>
          <a:xfrm>
            <a:off x="6003634" y="3239557"/>
            <a:ext cx="18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50"/>
          <p:cNvSpPr txBox="1"/>
          <p:nvPr/>
        </p:nvSpPr>
        <p:spPr>
          <a:xfrm>
            <a:off x="2196548" y="1075940"/>
            <a:ext cx="88194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3497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functionality the </a:t>
            </a:r>
            <a:r>
              <a:rPr lang="en-US" sz="1800">
                <a:solidFill>
                  <a:schemeClr val="dk1"/>
                </a:solidFill>
              </a:rPr>
              <a:t>user can see all the scheduled payments.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9" name="Google Shape;5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250" y="1669700"/>
            <a:ext cx="9179565" cy="415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Outside Tier Circle" id="316" name="Google Shape;316;p33"/>
          <p:cNvSpPr/>
          <p:nvPr/>
        </p:nvSpPr>
        <p:spPr>
          <a:xfrm>
            <a:off x="686072" y="0"/>
            <a:ext cx="10937756" cy="6858000"/>
          </a:xfrm>
          <a:custGeom>
            <a:rect b="b" l="l" r="r" t="t"/>
            <a:pathLst>
              <a:path extrusionOk="0" h="6858000" w="10937756">
                <a:moveTo>
                  <a:pt x="1784518" y="0"/>
                </a:moveTo>
                <a:lnTo>
                  <a:pt x="9153238" y="0"/>
                </a:lnTo>
                <a:lnTo>
                  <a:pt x="9335959" y="174208"/>
                </a:lnTo>
                <a:cubicBezTo>
                  <a:pt x="10325631" y="1163881"/>
                  <a:pt x="10937756" y="2531100"/>
                  <a:pt x="10937756" y="4041289"/>
                </a:cubicBezTo>
                <a:cubicBezTo>
                  <a:pt x="10937756" y="4985157"/>
                  <a:pt x="10698645" y="5873178"/>
                  <a:pt x="10277692" y="6648081"/>
                </a:cubicBezTo>
                <a:lnTo>
                  <a:pt x="10156991" y="6858000"/>
                </a:lnTo>
                <a:lnTo>
                  <a:pt x="780765" y="6858000"/>
                </a:lnTo>
                <a:lnTo>
                  <a:pt x="660064" y="6648081"/>
                </a:lnTo>
                <a:cubicBezTo>
                  <a:pt x="239111" y="5873178"/>
                  <a:pt x="0" y="4985157"/>
                  <a:pt x="0" y="4041289"/>
                </a:cubicBezTo>
                <a:cubicBezTo>
                  <a:pt x="0" y="2531100"/>
                  <a:pt x="612125" y="1163881"/>
                  <a:pt x="1601797" y="174208"/>
                </a:cubicBezTo>
                <a:close/>
              </a:path>
            </a:pathLst>
          </a:custGeom>
          <a:solidFill>
            <a:srgbClr val="CECECE">
              <a:alpha val="9803"/>
            </a:srgbClr>
          </a:solidFill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Second Tier Hierarchy Color Large Circle" id="317" name="Google Shape;317;p33"/>
          <p:cNvSpPr/>
          <p:nvPr/>
        </p:nvSpPr>
        <p:spPr>
          <a:xfrm>
            <a:off x="6923401" y="3576116"/>
            <a:ext cx="1980000" cy="1980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Second Tier Hierarchy Color Large Circle" id="318" name="Google Shape;318;p33"/>
          <p:cNvSpPr/>
          <p:nvPr/>
        </p:nvSpPr>
        <p:spPr>
          <a:xfrm>
            <a:off x="5164943" y="4514947"/>
            <a:ext cx="1980000" cy="1980000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Second Tier Hierarchy Color Large Circle" id="319" name="Google Shape;319;p33"/>
          <p:cNvSpPr/>
          <p:nvPr/>
        </p:nvSpPr>
        <p:spPr>
          <a:xfrm>
            <a:off x="6157218" y="1719784"/>
            <a:ext cx="1980000" cy="19800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Second Tier Hierarchy Color Large Circle" id="320" name="Google Shape;320;p33"/>
          <p:cNvSpPr/>
          <p:nvPr/>
        </p:nvSpPr>
        <p:spPr>
          <a:xfrm>
            <a:off x="3423560" y="3576122"/>
            <a:ext cx="1980000" cy="1980000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Second Tier Hierarchy Color Large Circle" id="321" name="Google Shape;321;p33"/>
          <p:cNvSpPr/>
          <p:nvPr/>
        </p:nvSpPr>
        <p:spPr>
          <a:xfrm>
            <a:off x="4028960" y="1659135"/>
            <a:ext cx="1980000" cy="198000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Mid Tier Circle" id="322" name="Google Shape;322;p33"/>
          <p:cNvSpPr/>
          <p:nvPr/>
        </p:nvSpPr>
        <p:spPr>
          <a:xfrm>
            <a:off x="3835661" y="1632786"/>
            <a:ext cx="4638600" cy="4638600"/>
          </a:xfrm>
          <a:prstGeom prst="ellipse">
            <a:avLst/>
          </a:prstGeom>
          <a:solidFill>
            <a:srgbClr val="E6E6E6">
              <a:alpha val="67843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3" name="Google Shape;323;p33"/>
          <p:cNvSpPr txBox="1"/>
          <p:nvPr/>
        </p:nvSpPr>
        <p:spPr>
          <a:xfrm>
            <a:off x="2724691" y="-69217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           Team Members</a:t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1672025" y="4866538"/>
            <a:ext cx="1149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orbel"/>
              <a:buNone/>
            </a:pPr>
            <a:r>
              <a:rPr b="1"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Preethi R</a:t>
            </a:r>
            <a:endParaRPr i="0" sz="2000" u="none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5" name="Google Shape;325;p33"/>
          <p:cNvSpPr/>
          <p:nvPr/>
        </p:nvSpPr>
        <p:spPr>
          <a:xfrm>
            <a:off x="9236487" y="1698153"/>
            <a:ext cx="20946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rbel"/>
              <a:buNone/>
            </a:pPr>
            <a:r>
              <a:rPr b="1"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Shivaji Reddy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9236474" y="3847841"/>
            <a:ext cx="1080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rbel"/>
              <a:buNone/>
            </a:pPr>
            <a:br>
              <a:rPr b="0" i="0" lang="en-US" sz="1600" u="none" cap="none" strike="noStrik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</a:br>
            <a:endParaRPr b="0" i="0" sz="1600" u="none" cap="none" strike="noStrike">
              <a:solidFill>
                <a:srgbClr val="3F3F3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7" name="Google Shape;327;p33"/>
          <p:cNvSpPr/>
          <p:nvPr/>
        </p:nvSpPr>
        <p:spPr>
          <a:xfrm>
            <a:off x="1583276" y="1772850"/>
            <a:ext cx="25353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rbel"/>
              <a:buNone/>
            </a:pPr>
            <a:r>
              <a:rPr b="1"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Nithya Bharadwaj P</a:t>
            </a:r>
            <a:br>
              <a:rPr i="0" lang="en-US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i="0" sz="2000" u="none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 b="5620" l="0" r="0" t="5621"/>
          <a:stretch/>
        </p:blipFill>
        <p:spPr>
          <a:xfrm>
            <a:off x="4023935" y="3960877"/>
            <a:ext cx="1210500" cy="121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9" name="Google Shape;329;p33"/>
          <p:cNvPicPr preferRelativeResize="0"/>
          <p:nvPr/>
        </p:nvPicPr>
        <p:blipFill rotWithShape="1">
          <a:blip r:embed="rId4">
            <a:alphaModFix/>
          </a:blip>
          <a:srcRect b="0" l="8081" r="8081" t="0"/>
          <a:stretch/>
        </p:blipFill>
        <p:spPr>
          <a:xfrm>
            <a:off x="5457600" y="4866539"/>
            <a:ext cx="1276800" cy="127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0" name="Google Shape;330;p33"/>
          <p:cNvPicPr preferRelativeResize="0"/>
          <p:nvPr/>
        </p:nvPicPr>
        <p:blipFill rotWithShape="1">
          <a:blip r:embed="rId4">
            <a:alphaModFix/>
          </a:blip>
          <a:srcRect b="0" l="8081" r="8081" t="0"/>
          <a:stretch/>
        </p:blipFill>
        <p:spPr>
          <a:xfrm>
            <a:off x="4398397" y="2028573"/>
            <a:ext cx="1241100" cy="1241100"/>
          </a:xfrm>
          <a:prstGeom prst="ellipse">
            <a:avLst/>
          </a:prstGeom>
          <a:noFill/>
          <a:ln>
            <a:noFill/>
          </a:ln>
        </p:spPr>
      </p:pic>
      <p:sp>
        <p:nvSpPr>
          <p:cNvPr descr="Second Tier Hierarchy Color Small Circle" id="331" name="Google Shape;331;p33"/>
          <p:cNvSpPr/>
          <p:nvPr/>
        </p:nvSpPr>
        <p:spPr>
          <a:xfrm>
            <a:off x="7026968" y="2948970"/>
            <a:ext cx="213490" cy="2134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descr="Second Tier Hierarchy Color Small Circle" id="332" name="Google Shape;332;p33"/>
          <p:cNvSpPr/>
          <p:nvPr/>
        </p:nvSpPr>
        <p:spPr>
          <a:xfrm>
            <a:off x="7981733" y="4359460"/>
            <a:ext cx="213490" cy="2134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3" name="Google Shape;333;p33"/>
          <p:cNvSpPr/>
          <p:nvPr/>
        </p:nvSpPr>
        <p:spPr>
          <a:xfrm>
            <a:off x="1497129" y="3395363"/>
            <a:ext cx="1499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rbel"/>
              <a:buNone/>
            </a:pPr>
            <a:r>
              <a:rPr b="1" lang="en-US" sz="200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Navin Yadav</a:t>
            </a:r>
            <a:br>
              <a:rPr i="0" lang="en-US" sz="2000" u="none" cap="none" strike="noStrik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i="0" sz="2000" u="none" cap="none" strike="noStrike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 rotWithShape="1">
          <a:blip r:embed="rId3">
            <a:alphaModFix/>
          </a:blip>
          <a:srcRect b="5627" l="0" r="0" t="5618"/>
          <a:stretch/>
        </p:blipFill>
        <p:spPr>
          <a:xfrm>
            <a:off x="6449098" y="2043864"/>
            <a:ext cx="1210500" cy="121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5" name="Google Shape;335;p33"/>
          <p:cNvPicPr preferRelativeResize="0"/>
          <p:nvPr/>
        </p:nvPicPr>
        <p:blipFill rotWithShape="1">
          <a:blip r:embed="rId3">
            <a:alphaModFix/>
          </a:blip>
          <a:srcRect b="5627" l="0" r="0" t="5618"/>
          <a:stretch/>
        </p:blipFill>
        <p:spPr>
          <a:xfrm>
            <a:off x="7233160" y="4011102"/>
            <a:ext cx="1210500" cy="1210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36" name="Google Shape;336;p33"/>
          <p:cNvCxnSpPr>
            <a:stCxn id="320" idx="2"/>
            <a:endCxn id="333" idx="2"/>
          </p:cNvCxnSpPr>
          <p:nvPr/>
        </p:nvCxnSpPr>
        <p:spPr>
          <a:xfrm rot="10800000">
            <a:off x="2246960" y="3935222"/>
            <a:ext cx="1176600" cy="630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3"/>
          <p:cNvCxnSpPr>
            <a:stCxn id="329" idx="2"/>
            <a:endCxn id="324" idx="2"/>
          </p:cNvCxnSpPr>
          <p:nvPr/>
        </p:nvCxnSpPr>
        <p:spPr>
          <a:xfrm rot="10800000">
            <a:off x="2246700" y="5406539"/>
            <a:ext cx="3210900" cy="984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3"/>
          <p:cNvSpPr txBox="1"/>
          <p:nvPr/>
        </p:nvSpPr>
        <p:spPr>
          <a:xfrm>
            <a:off x="9209725" y="3178175"/>
            <a:ext cx="301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Harshdeep Singh</a:t>
            </a:r>
            <a:endParaRPr b="1" sz="2000">
              <a:solidFill>
                <a:srgbClr val="18181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9" name="Google Shape;339;p33"/>
          <p:cNvCxnSpPr>
            <a:stCxn id="334" idx="6"/>
            <a:endCxn id="325" idx="2"/>
          </p:cNvCxnSpPr>
          <p:nvPr/>
        </p:nvCxnSpPr>
        <p:spPr>
          <a:xfrm flipH="1" rot="10800000">
            <a:off x="7659598" y="2238114"/>
            <a:ext cx="2624100" cy="411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3"/>
          <p:cNvCxnSpPr>
            <a:stCxn id="335" idx="6"/>
            <a:endCxn id="338" idx="2"/>
          </p:cNvCxnSpPr>
          <p:nvPr/>
        </p:nvCxnSpPr>
        <p:spPr>
          <a:xfrm flipH="1" rot="10800000">
            <a:off x="8443660" y="3670752"/>
            <a:ext cx="2272500" cy="945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33"/>
          <p:cNvCxnSpPr>
            <a:stCxn id="330" idx="2"/>
            <a:endCxn id="327" idx="2"/>
          </p:cNvCxnSpPr>
          <p:nvPr/>
        </p:nvCxnSpPr>
        <p:spPr>
          <a:xfrm rot="10800000">
            <a:off x="2850997" y="2163423"/>
            <a:ext cx="1547400" cy="485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1"/>
          <p:cNvSpPr txBox="1"/>
          <p:nvPr>
            <p:ph idx="1" type="body"/>
          </p:nvPr>
        </p:nvSpPr>
        <p:spPr>
          <a:xfrm>
            <a:off x="150305" y="1"/>
            <a:ext cx="12041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Schedule Payments </a:t>
            </a:r>
            <a:endParaRPr/>
          </a:p>
        </p:txBody>
      </p:sp>
      <p:sp>
        <p:nvSpPr>
          <p:cNvPr id="586" name="Google Shape;586;p51"/>
          <p:cNvSpPr txBox="1"/>
          <p:nvPr>
            <p:ph idx="3" type="body"/>
          </p:nvPr>
        </p:nvSpPr>
        <p:spPr>
          <a:xfrm>
            <a:off x="230063" y="1075940"/>
            <a:ext cx="1879200" cy="4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587" name="Google Shape;587;p51"/>
          <p:cNvSpPr/>
          <p:nvPr/>
        </p:nvSpPr>
        <p:spPr>
          <a:xfrm>
            <a:off x="448488" y="2815038"/>
            <a:ext cx="1879200" cy="424500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1"/>
          <p:cNvSpPr txBox="1"/>
          <p:nvPr>
            <p:ph idx="12" type="sldNum"/>
          </p:nvPr>
        </p:nvSpPr>
        <p:spPr>
          <a:xfrm>
            <a:off x="11286678" y="6329688"/>
            <a:ext cx="628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6003634" y="3239557"/>
            <a:ext cx="1848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1"/>
          <p:cNvSpPr txBox="1"/>
          <p:nvPr/>
        </p:nvSpPr>
        <p:spPr>
          <a:xfrm>
            <a:off x="2196548" y="1075940"/>
            <a:ext cx="88194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34975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functionality the </a:t>
            </a:r>
            <a:r>
              <a:rPr lang="en-US" sz="1800">
                <a:solidFill>
                  <a:schemeClr val="dk1"/>
                </a:solidFill>
              </a:rPr>
              <a:t>user can modify the scheduled payments by adjusting the date, frequency and the amount.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181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1" name="Google Shape;5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700" y="1890650"/>
            <a:ext cx="9085875" cy="43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2"/>
          <p:cNvSpPr txBox="1"/>
          <p:nvPr>
            <p:ph idx="12" type="sldNum"/>
          </p:nvPr>
        </p:nvSpPr>
        <p:spPr>
          <a:xfrm>
            <a:off x="11286678" y="6329688"/>
            <a:ext cx="628200" cy="39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" name="Google Shape;598;p52"/>
          <p:cNvSpPr txBox="1"/>
          <p:nvPr>
            <p:ph idx="1" type="body"/>
          </p:nvPr>
        </p:nvSpPr>
        <p:spPr>
          <a:xfrm>
            <a:off x="150280" y="-14660"/>
            <a:ext cx="12041700" cy="72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SonarQube Analysis on Backend Code</a:t>
            </a:r>
            <a:endParaRPr/>
          </a:p>
        </p:txBody>
      </p:sp>
      <p:sp>
        <p:nvSpPr>
          <p:cNvPr id="599" name="Google Shape;599;p52"/>
          <p:cNvSpPr txBox="1"/>
          <p:nvPr>
            <p:ph idx="3" type="body"/>
          </p:nvPr>
        </p:nvSpPr>
        <p:spPr>
          <a:xfrm>
            <a:off x="150285" y="858221"/>
            <a:ext cx="1785300" cy="446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/>
              <a:t>Introduction</a:t>
            </a:r>
            <a:endParaRPr b="0"/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/>
              <a:t>Objectives</a:t>
            </a:r>
            <a:endParaRPr b="0"/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>
                <a:solidFill>
                  <a:srgbClr val="000000"/>
                </a:solidFill>
              </a:rPr>
              <a:t>ER Diagram</a:t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>
                <a:solidFill>
                  <a:srgbClr val="000000"/>
                </a:solidFill>
              </a:rPr>
              <a:t>Class Diagram</a:t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>
                <a:solidFill>
                  <a:srgbClr val="000000"/>
                </a:solidFill>
              </a:rPr>
              <a:t>Use Case Diagram</a:t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000000"/>
                </a:solidFill>
              </a:rPr>
              <a:t>Functionalities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>
                <a:solidFill>
                  <a:srgbClr val="000000"/>
                </a:solidFill>
              </a:rPr>
              <a:t>Timeline</a:t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1400">
                <a:solidFill>
                  <a:srgbClr val="000000"/>
                </a:solidFill>
              </a:rPr>
              <a:t>Conclusion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925" y="891450"/>
            <a:ext cx="4895274" cy="30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925" y="3899725"/>
            <a:ext cx="4895274" cy="26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9199" y="858228"/>
            <a:ext cx="4728001" cy="289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9200" y="3899725"/>
            <a:ext cx="4728001" cy="26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2"/>
          <p:cNvSpPr/>
          <p:nvPr/>
        </p:nvSpPr>
        <p:spPr>
          <a:xfrm>
            <a:off x="103313" y="3475213"/>
            <a:ext cx="1879200" cy="424500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3"/>
          <p:cNvSpPr txBox="1"/>
          <p:nvPr>
            <p:ph idx="12" type="sldNum"/>
          </p:nvPr>
        </p:nvSpPr>
        <p:spPr>
          <a:xfrm>
            <a:off x="11286678" y="6329688"/>
            <a:ext cx="628200" cy="39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1" name="Google Shape;611;p53"/>
          <p:cNvSpPr/>
          <p:nvPr>
            <p:ph idx="2" type="pic"/>
          </p:nvPr>
        </p:nvSpPr>
        <p:spPr>
          <a:xfrm>
            <a:off x="2111533" y="904460"/>
            <a:ext cx="9706200" cy="4452600"/>
          </a:xfrm>
          <a:prstGeom prst="rect">
            <a:avLst/>
          </a:prstGeom>
        </p:spPr>
      </p:sp>
      <p:sp>
        <p:nvSpPr>
          <p:cNvPr id="612" name="Google Shape;612;p53"/>
          <p:cNvSpPr txBox="1"/>
          <p:nvPr>
            <p:ph idx="1" type="body"/>
          </p:nvPr>
        </p:nvSpPr>
        <p:spPr>
          <a:xfrm>
            <a:off x="150280" y="-14660"/>
            <a:ext cx="12041700" cy="72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SonarQube Analysis on Frontend Code</a:t>
            </a:r>
            <a:endParaRPr/>
          </a:p>
        </p:txBody>
      </p:sp>
      <p:sp>
        <p:nvSpPr>
          <p:cNvPr id="613" name="Google Shape;613;p53"/>
          <p:cNvSpPr txBox="1"/>
          <p:nvPr>
            <p:ph idx="3" type="body"/>
          </p:nvPr>
        </p:nvSpPr>
        <p:spPr>
          <a:xfrm>
            <a:off x="112710" y="758996"/>
            <a:ext cx="1785300" cy="446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Introduction</a:t>
            </a:r>
            <a:endParaRPr b="0"/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Objectives</a:t>
            </a:r>
            <a:endParaRPr b="0"/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000000"/>
                </a:solidFill>
              </a:rPr>
              <a:t>ER Diagram</a:t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000000"/>
                </a:solidFill>
              </a:rPr>
              <a:t>Class Diagram</a:t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000000"/>
                </a:solidFill>
              </a:rPr>
              <a:t>Use Case Diagram</a:t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</a:rPr>
              <a:t>Functionalities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000000"/>
                </a:solidFill>
              </a:rPr>
              <a:t>Timeline</a:t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>
              <a:solidFill>
                <a:srgbClr val="000000"/>
              </a:solidFill>
            </a:endParaRPr>
          </a:p>
          <a:p>
            <a:pPr indent="0" lvl="0" marL="52387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000000"/>
                </a:solidFill>
              </a:rPr>
              <a:t>Conclusion</a:t>
            </a:r>
            <a:endParaRPr b="0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3"/>
          <p:cNvSpPr/>
          <p:nvPr/>
        </p:nvSpPr>
        <p:spPr>
          <a:xfrm>
            <a:off x="65738" y="3344313"/>
            <a:ext cx="1879200" cy="424500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615" name="Google Shape;61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525" y="904450"/>
            <a:ext cx="5189475" cy="247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375" y="904450"/>
            <a:ext cx="5036350" cy="247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4950" y="3344325"/>
            <a:ext cx="5638069" cy="29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0995" y="3344325"/>
            <a:ext cx="4708654" cy="298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4"/>
          <p:cNvSpPr txBox="1"/>
          <p:nvPr>
            <p:ph idx="1" type="body"/>
          </p:nvPr>
        </p:nvSpPr>
        <p:spPr>
          <a:xfrm>
            <a:off x="150280" y="-35924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Timeline</a:t>
            </a:r>
            <a:endParaRPr/>
          </a:p>
        </p:txBody>
      </p:sp>
      <p:sp>
        <p:nvSpPr>
          <p:cNvPr id="625" name="Google Shape;625;p54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626" name="Google Shape;626;p54"/>
          <p:cNvSpPr/>
          <p:nvPr/>
        </p:nvSpPr>
        <p:spPr>
          <a:xfrm>
            <a:off x="230063" y="4647007"/>
            <a:ext cx="1614705" cy="424646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54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8" name="Google Shape;628;p54"/>
          <p:cNvSpPr/>
          <p:nvPr/>
        </p:nvSpPr>
        <p:spPr>
          <a:xfrm>
            <a:off x="6003634" y="3239557"/>
            <a:ext cx="184730" cy="378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9" name="Google Shape;629;p54"/>
          <p:cNvGrpSpPr/>
          <p:nvPr/>
        </p:nvGrpSpPr>
        <p:grpSpPr>
          <a:xfrm>
            <a:off x="2237038" y="765650"/>
            <a:ext cx="12617213" cy="5596487"/>
            <a:chOff x="-65962" y="1567"/>
            <a:chExt cx="12617213" cy="4194010"/>
          </a:xfrm>
        </p:grpSpPr>
        <p:cxnSp>
          <p:nvCxnSpPr>
            <p:cNvPr id="630" name="Google Shape;630;p54"/>
            <p:cNvCxnSpPr/>
            <p:nvPr/>
          </p:nvCxnSpPr>
          <p:spPr>
            <a:xfrm>
              <a:off x="8350" y="3174669"/>
              <a:ext cx="7569300" cy="0"/>
            </a:xfrm>
            <a:prstGeom prst="straightConnector1">
              <a:avLst/>
            </a:prstGeom>
            <a:noFill/>
            <a:ln cap="flat" cmpd="sng" w="25400">
              <a:solidFill>
                <a:srgbClr val="35353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1" name="Google Shape;631;p54"/>
            <p:cNvCxnSpPr/>
            <p:nvPr/>
          </p:nvCxnSpPr>
          <p:spPr>
            <a:xfrm>
              <a:off x="0" y="1828557"/>
              <a:ext cx="7569300" cy="0"/>
            </a:xfrm>
            <a:prstGeom prst="straightConnector1">
              <a:avLst/>
            </a:prstGeom>
            <a:noFill/>
            <a:ln cap="flat" cmpd="sng" w="25400">
              <a:solidFill>
                <a:srgbClr val="35353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2" name="Google Shape;632;p54"/>
            <p:cNvCxnSpPr/>
            <p:nvPr/>
          </p:nvCxnSpPr>
          <p:spPr>
            <a:xfrm>
              <a:off x="0" y="396247"/>
              <a:ext cx="7569300" cy="0"/>
            </a:xfrm>
            <a:prstGeom prst="straightConnector1">
              <a:avLst/>
            </a:prstGeom>
            <a:noFill/>
            <a:ln cap="flat" cmpd="sng" w="25400">
              <a:solidFill>
                <a:srgbClr val="353535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33" name="Google Shape;633;p54"/>
            <p:cNvSpPr/>
            <p:nvPr/>
          </p:nvSpPr>
          <p:spPr>
            <a:xfrm>
              <a:off x="1967992" y="1567"/>
              <a:ext cx="56013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4"/>
            <p:cNvSpPr txBox="1"/>
            <p:nvPr/>
          </p:nvSpPr>
          <p:spPr>
            <a:xfrm>
              <a:off x="1967992" y="1567"/>
              <a:ext cx="56013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1900" lIns="41900" spcFirstLastPara="1" rIns="41900" wrap="square" tIns="4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rgbClr val="00B0F0"/>
                  </a:solidFill>
                </a:rPr>
                <a:t>8th</a:t>
              </a:r>
              <a:r>
                <a:rPr lang="en-US" sz="22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>
                  <a:solidFill>
                    <a:srgbClr val="00B0F0"/>
                  </a:solidFill>
                </a:rPr>
                <a:t>AUG</a:t>
              </a:r>
              <a:r>
                <a:rPr lang="en-US" sz="22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202</a:t>
              </a:r>
              <a:r>
                <a:rPr lang="en-US" sz="2200">
                  <a:solidFill>
                    <a:srgbClr val="00B0F0"/>
                  </a:solidFill>
                </a:rPr>
                <a:t>4</a:t>
              </a:r>
              <a:endParaRPr sz="22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4"/>
            <p:cNvSpPr/>
            <p:nvPr/>
          </p:nvSpPr>
          <p:spPr>
            <a:xfrm>
              <a:off x="0" y="1567"/>
              <a:ext cx="1968000" cy="394800"/>
            </a:xfrm>
            <a:prstGeom prst="round2SameRect">
              <a:avLst>
                <a:gd fmla="val 16670" name="adj1"/>
                <a:gd fmla="val 0" name="adj2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4"/>
            <p:cNvSpPr txBox="1"/>
            <p:nvPr/>
          </p:nvSpPr>
          <p:spPr>
            <a:xfrm>
              <a:off x="19270" y="20837"/>
              <a:ext cx="19296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</a:t>
              </a:r>
              <a:r>
                <a:rPr lang="en-US" sz="2200">
                  <a:solidFill>
                    <a:schemeClr val="lt1"/>
                  </a:solidFill>
                </a:rPr>
                <a:t>1</a:t>
              </a:r>
              <a:endParaRPr/>
            </a:p>
          </p:txBody>
        </p:sp>
        <p:sp>
          <p:nvSpPr>
            <p:cNvPr id="637" name="Google Shape;637;p54"/>
            <p:cNvSpPr/>
            <p:nvPr/>
          </p:nvSpPr>
          <p:spPr>
            <a:xfrm>
              <a:off x="0" y="396247"/>
              <a:ext cx="7569300" cy="7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4"/>
            <p:cNvSpPr txBox="1"/>
            <p:nvPr/>
          </p:nvSpPr>
          <p:spPr>
            <a:xfrm>
              <a:off x="0" y="396245"/>
              <a:ext cx="3603000" cy="7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-825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en-US" sz="1300">
                  <a:solidFill>
                    <a:schemeClr val="dk1"/>
                  </a:solidFill>
                </a:rPr>
                <a:t>Simple Java Application</a:t>
              </a:r>
              <a:endParaRPr sz="1800"/>
            </a:p>
            <a:p>
              <a:pPr indent="-82550" lvl="1" marL="57150" marR="0" rtl="0" algn="l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en-US" sz="1300">
                  <a:solidFill>
                    <a:schemeClr val="dk1"/>
                  </a:solidFill>
                </a:rPr>
                <a:t>Sample Data Preparation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2550" lvl="1" marL="57150" marR="0" rtl="0" algn="l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en-US" sz="1300">
                  <a:solidFill>
                    <a:schemeClr val="dk1"/>
                  </a:solidFill>
                </a:rPr>
                <a:t>Filtration</a:t>
              </a:r>
              <a:r>
                <a:rPr lang="en-US" sz="1300">
                  <a:solidFill>
                    <a:schemeClr val="dk1"/>
                  </a:solidFill>
                </a:rPr>
                <a:t> Logic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2550" lvl="1" marL="57150" marR="0" rtl="0" algn="l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en-US" sz="1300">
                  <a:solidFill>
                    <a:schemeClr val="dk1"/>
                  </a:solidFill>
                </a:rPr>
                <a:t>Transaction Search logic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4"/>
            <p:cNvSpPr/>
            <p:nvPr/>
          </p:nvSpPr>
          <p:spPr>
            <a:xfrm>
              <a:off x="1967992" y="977043"/>
              <a:ext cx="56013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4"/>
            <p:cNvSpPr txBox="1"/>
            <p:nvPr/>
          </p:nvSpPr>
          <p:spPr>
            <a:xfrm>
              <a:off x="1967999" y="1433877"/>
              <a:ext cx="47409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1900" lIns="41900" spcFirstLastPara="1" rIns="41900" wrap="square" tIns="4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rgbClr val="00B0F0"/>
                  </a:solidFill>
                </a:rPr>
                <a:t>20</a:t>
              </a:r>
              <a:r>
                <a:rPr lang="en-US" sz="22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lang="en-US" sz="2200">
                  <a:solidFill>
                    <a:srgbClr val="00B0F0"/>
                  </a:solidFill>
                </a:rPr>
                <a:t>h</a:t>
              </a:r>
              <a:r>
                <a:rPr lang="en-US" sz="22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>
                  <a:solidFill>
                    <a:srgbClr val="00B0F0"/>
                  </a:solidFill>
                </a:rPr>
                <a:t>AUG</a:t>
              </a:r>
              <a:r>
                <a:rPr lang="en-US" sz="22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2200">
                  <a:solidFill>
                    <a:srgbClr val="00B0F0"/>
                  </a:solidFill>
                </a:rPr>
                <a:t>2024</a:t>
              </a:r>
              <a:endParaRPr/>
            </a:p>
          </p:txBody>
        </p:sp>
        <p:sp>
          <p:nvSpPr>
            <p:cNvPr id="641" name="Google Shape;641;p54"/>
            <p:cNvSpPr/>
            <p:nvPr/>
          </p:nvSpPr>
          <p:spPr>
            <a:xfrm>
              <a:off x="0" y="1433877"/>
              <a:ext cx="1968000" cy="394800"/>
            </a:xfrm>
            <a:prstGeom prst="round2SameRect">
              <a:avLst>
                <a:gd fmla="val 16670" name="adj1"/>
                <a:gd fmla="val 0" name="adj2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4"/>
            <p:cNvSpPr txBox="1"/>
            <p:nvPr/>
          </p:nvSpPr>
          <p:spPr>
            <a:xfrm>
              <a:off x="19270" y="1453147"/>
              <a:ext cx="19296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</a:t>
              </a:r>
              <a:r>
                <a:rPr lang="en-US" sz="2200">
                  <a:solidFill>
                    <a:schemeClr val="lt1"/>
                  </a:solidFill>
                </a:rPr>
                <a:t>2</a:t>
              </a:r>
              <a:endParaRPr/>
            </a:p>
          </p:txBody>
        </p:sp>
        <p:sp>
          <p:nvSpPr>
            <p:cNvPr id="643" name="Google Shape;643;p54"/>
            <p:cNvSpPr/>
            <p:nvPr/>
          </p:nvSpPr>
          <p:spPr>
            <a:xfrm>
              <a:off x="0" y="1789036"/>
              <a:ext cx="7569300" cy="6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4"/>
            <p:cNvSpPr txBox="1"/>
            <p:nvPr/>
          </p:nvSpPr>
          <p:spPr>
            <a:xfrm>
              <a:off x="0" y="1885662"/>
              <a:ext cx="7569300" cy="7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-825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en-US" sz="1300">
                  <a:solidFill>
                    <a:schemeClr val="dk1"/>
                  </a:solidFill>
                </a:rPr>
                <a:t>MVC layer implementation</a:t>
              </a:r>
              <a:endParaRPr sz="1800"/>
            </a:p>
            <a:p>
              <a:pPr indent="-82550" lvl="1" marL="57150" marR="0" rtl="0" algn="l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Char char="•"/>
              </a:pPr>
              <a:r>
                <a:rPr lang="en-US" sz="1300">
                  <a:solidFill>
                    <a:schemeClr val="dk1"/>
                  </a:solidFill>
                </a:rPr>
                <a:t>Database Connectivity using jdbc</a:t>
              </a:r>
              <a:endPara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914400" marR="0" rtl="0" algn="l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4"/>
            <p:cNvSpPr/>
            <p:nvPr/>
          </p:nvSpPr>
          <p:spPr>
            <a:xfrm>
              <a:off x="1967992" y="3001426"/>
              <a:ext cx="56013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4"/>
            <p:cNvSpPr txBox="1"/>
            <p:nvPr/>
          </p:nvSpPr>
          <p:spPr>
            <a:xfrm>
              <a:off x="2029848" y="2700458"/>
              <a:ext cx="4158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1900" lIns="41900" spcFirstLastPara="1" rIns="41900" wrap="square" tIns="419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F0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rgbClr val="00B0F0"/>
                  </a:solidFill>
                </a:rPr>
                <a:t>6</a:t>
              </a:r>
              <a:r>
                <a:rPr lang="en-US" sz="22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th</a:t>
              </a:r>
              <a:r>
                <a:rPr lang="en-US" sz="2200">
                  <a:solidFill>
                    <a:srgbClr val="00B0F0"/>
                  </a:solidFill>
                </a:rPr>
                <a:t> SEP</a:t>
              </a:r>
              <a:r>
                <a:rPr lang="en-US" sz="2200">
                  <a:solidFill>
                    <a:srgbClr val="00B0F0"/>
                  </a:solidFill>
                  <a:latin typeface="Arial"/>
                  <a:ea typeface="Arial"/>
                  <a:cs typeface="Arial"/>
                  <a:sym typeface="Arial"/>
                </a:rPr>
                <a:t> 202</a:t>
              </a:r>
              <a:r>
                <a:rPr lang="en-US" sz="2200">
                  <a:solidFill>
                    <a:srgbClr val="00B0F0"/>
                  </a:solidFill>
                </a:rPr>
                <a:t>4</a:t>
              </a:r>
              <a:endParaRPr/>
            </a:p>
          </p:txBody>
        </p:sp>
        <p:sp>
          <p:nvSpPr>
            <p:cNvPr id="647" name="Google Shape;647;p54"/>
            <p:cNvSpPr/>
            <p:nvPr/>
          </p:nvSpPr>
          <p:spPr>
            <a:xfrm>
              <a:off x="-65962" y="2779857"/>
              <a:ext cx="1968000" cy="394800"/>
            </a:xfrm>
            <a:prstGeom prst="round2SameRect">
              <a:avLst>
                <a:gd fmla="val 16670" name="adj1"/>
                <a:gd fmla="val 0" name="adj2"/>
              </a:avLst>
            </a:prstGeom>
            <a:solidFill>
              <a:schemeClr val="accent1"/>
            </a:solidFill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4"/>
            <p:cNvSpPr txBox="1"/>
            <p:nvPr/>
          </p:nvSpPr>
          <p:spPr>
            <a:xfrm>
              <a:off x="-46767" y="2779848"/>
              <a:ext cx="1929600" cy="37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Arial"/>
                <a:buNone/>
              </a:pPr>
              <a:r>
                <a:rPr lang="en-US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</a:t>
              </a:r>
              <a:r>
                <a:rPr lang="en-US" sz="2200">
                  <a:solidFill>
                    <a:schemeClr val="lt1"/>
                  </a:solidFill>
                </a:rPr>
                <a:t>3</a:t>
              </a:r>
              <a:endParaRPr/>
            </a:p>
          </p:txBody>
        </p:sp>
        <p:sp>
          <p:nvSpPr>
            <p:cNvPr id="649" name="Google Shape;649;p54"/>
            <p:cNvSpPr/>
            <p:nvPr/>
          </p:nvSpPr>
          <p:spPr>
            <a:xfrm>
              <a:off x="-61575" y="2929493"/>
              <a:ext cx="5479200" cy="7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4"/>
            <p:cNvSpPr txBox="1"/>
            <p:nvPr/>
          </p:nvSpPr>
          <p:spPr>
            <a:xfrm>
              <a:off x="0" y="3218327"/>
              <a:ext cx="7569300" cy="7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-8890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-US">
                  <a:solidFill>
                    <a:schemeClr val="dk1"/>
                  </a:solidFill>
                </a:rPr>
                <a:t>Implementing front end in react</a:t>
              </a:r>
              <a:endParaRPr sz="1900"/>
            </a:p>
            <a:p>
              <a:pPr indent="-88900" lvl="1" marL="57150" marR="0" rtl="0" algn="l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lang="en-US">
                  <a:solidFill>
                    <a:schemeClr val="dk1"/>
                  </a:solidFill>
                </a:rPr>
                <a:t>Implementing back end in spring boot</a:t>
              </a:r>
              <a:endParaRPr b="0" i="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88900" lvl="1" marL="57150" marR="0" rtl="0" algn="l">
                <a:lnSpc>
                  <a:spcPct val="90000"/>
                </a:lnSpc>
                <a:spcBef>
                  <a:spcPts val="135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Char char="•"/>
              </a:pPr>
              <a:r>
                <a:rPr b="0" i="0" lang="en-US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Database connectivity</a:t>
              </a:r>
              <a:endParaRPr sz="1900"/>
            </a:p>
          </p:txBody>
        </p:sp>
        <p:sp>
          <p:nvSpPr>
            <p:cNvPr id="651" name="Google Shape;651;p54"/>
            <p:cNvSpPr txBox="1"/>
            <p:nvPr/>
          </p:nvSpPr>
          <p:spPr>
            <a:xfrm>
              <a:off x="4981950" y="3405977"/>
              <a:ext cx="7569300" cy="78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2850" lIns="22850" spcFirstLastPara="1" rIns="22850" wrap="square" tIns="22850">
              <a:noAutofit/>
            </a:bodyPr>
            <a:lstStyle/>
            <a:p>
              <a:pPr indent="0" lvl="0" marL="9144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2" name="Google Shape;652;p54"/>
          <p:cNvSpPr txBox="1"/>
          <p:nvPr/>
        </p:nvSpPr>
        <p:spPr>
          <a:xfrm>
            <a:off x="6188375" y="1409450"/>
            <a:ext cx="3603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-82550" lvl="1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Developers: Harsh,Shivaji</a:t>
            </a:r>
            <a:endParaRPr sz="1800"/>
          </a:p>
          <a:p>
            <a:pPr indent="-82550" lvl="1" marL="57150" marR="0" rtl="0" algn="l">
              <a:lnSpc>
                <a:spcPct val="9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Testers: Nithya, Preeti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57150" marR="0" rtl="0" algn="l">
              <a:lnSpc>
                <a:spcPct val="9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Code Reviewer: Navin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4"/>
          <p:cNvSpPr txBox="1"/>
          <p:nvPr/>
        </p:nvSpPr>
        <p:spPr>
          <a:xfrm>
            <a:off x="6188375" y="3262650"/>
            <a:ext cx="3603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-82550" lvl="1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Developers: Nithya, Preeti</a:t>
            </a:r>
            <a:endParaRPr sz="1800"/>
          </a:p>
          <a:p>
            <a:pPr indent="-82550" lvl="1" marL="57150" marR="0" rtl="0" algn="l">
              <a:lnSpc>
                <a:spcPct val="9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Testers: Harsh, Navin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57150" marR="0" rtl="0" algn="l">
              <a:lnSpc>
                <a:spcPct val="9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Code Reviewer: Shivaji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54"/>
          <p:cNvSpPr txBox="1"/>
          <p:nvPr/>
        </p:nvSpPr>
        <p:spPr>
          <a:xfrm>
            <a:off x="5699350" y="5071650"/>
            <a:ext cx="3603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-82550" lvl="1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b="1" lang="en-US" sz="1300">
                <a:solidFill>
                  <a:schemeClr val="dk1"/>
                </a:solidFill>
              </a:rPr>
              <a:t>Frontend</a:t>
            </a:r>
            <a:endParaRPr b="1" sz="1300">
              <a:solidFill>
                <a:schemeClr val="dk1"/>
              </a:solidFill>
            </a:endParaRPr>
          </a:p>
          <a:p>
            <a:pPr indent="-82550" lvl="1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Developers: ALL</a:t>
            </a:r>
            <a:endParaRPr sz="1800"/>
          </a:p>
          <a:p>
            <a:pPr indent="-82550" lvl="1" marL="57150" marR="0" rtl="0" algn="l">
              <a:lnSpc>
                <a:spcPct val="9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Testers: Navin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57150" marR="0" rtl="0" algn="l">
              <a:lnSpc>
                <a:spcPct val="9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Code Reviewer: Navin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54"/>
          <p:cNvSpPr txBox="1"/>
          <p:nvPr/>
        </p:nvSpPr>
        <p:spPr>
          <a:xfrm>
            <a:off x="7852850" y="5071650"/>
            <a:ext cx="36030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22850" spcFirstLastPara="1" rIns="22850" wrap="square" tIns="22850">
            <a:noAutofit/>
          </a:bodyPr>
          <a:lstStyle/>
          <a:p>
            <a:pPr indent="-82550" lvl="1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</a:pPr>
            <a:r>
              <a:rPr b="1" lang="en-US" sz="1300">
                <a:solidFill>
                  <a:schemeClr val="dk1"/>
                </a:solidFill>
              </a:rPr>
              <a:t>Backend</a:t>
            </a:r>
            <a:endParaRPr b="1" sz="1300">
              <a:solidFill>
                <a:schemeClr val="dk1"/>
              </a:solidFill>
            </a:endParaRPr>
          </a:p>
          <a:p>
            <a:pPr indent="-82550" lvl="1" marL="57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Developers: Harsh,Shivaji</a:t>
            </a:r>
            <a:endParaRPr sz="1800"/>
          </a:p>
          <a:p>
            <a:pPr indent="-82550" lvl="1" marL="57150" marR="0" rtl="0" algn="l">
              <a:lnSpc>
                <a:spcPct val="9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Testers: Nithya, Preeti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1" marL="57150" marR="0" rtl="0" algn="l">
              <a:lnSpc>
                <a:spcPct val="9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lang="en-US" sz="1300">
                <a:solidFill>
                  <a:schemeClr val="dk1"/>
                </a:solidFill>
              </a:rPr>
              <a:t>Code Reviewer: Navin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 txBox="1"/>
          <p:nvPr>
            <p:ph idx="1" type="body"/>
          </p:nvPr>
        </p:nvSpPr>
        <p:spPr>
          <a:xfrm>
            <a:off x="150280" y="-35924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Conclusion</a:t>
            </a:r>
            <a:endParaRPr/>
          </a:p>
        </p:txBody>
      </p:sp>
      <p:sp>
        <p:nvSpPr>
          <p:cNvPr id="662" name="Google Shape;662;p55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663" name="Google Shape;663;p55"/>
          <p:cNvSpPr/>
          <p:nvPr/>
        </p:nvSpPr>
        <p:spPr>
          <a:xfrm>
            <a:off x="230063" y="4668415"/>
            <a:ext cx="1614600" cy="424500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5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6003634" y="3239557"/>
            <a:ext cx="184730" cy="378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5"/>
          <p:cNvSpPr txBox="1"/>
          <p:nvPr/>
        </p:nvSpPr>
        <p:spPr>
          <a:xfrm>
            <a:off x="2467267" y="829540"/>
            <a:ext cx="8819400" cy="5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The transaction module project delivers a comprehensive solution for managing transactions.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Frontend: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Developed with React for a user-friendly experience.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Allows users to easily view, manage, and modify transactions.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Allows users to filter transactions on various parameters.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/>
              <a:t>Backend: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Built using Springboot and JPA for robust data handling..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/>
              <a:t>The project is designed to meet current requirements while allowing for future enhancements, such as: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Advanced analytics.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Real-time notifications.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700"/>
              <a:t>Overall, the system empowers users with tools that simplify transaction management, contributing to better decision-making and operational efficiency.</a:t>
            </a:r>
            <a:endParaRPr sz="17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181818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6"/>
          <p:cNvSpPr txBox="1"/>
          <p:nvPr>
            <p:ph idx="2" type="body"/>
          </p:nvPr>
        </p:nvSpPr>
        <p:spPr>
          <a:xfrm>
            <a:off x="542865" y="-90208"/>
            <a:ext cx="11106269" cy="4056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6000" u="sng"/>
              <a:t>Any Questions ?</a:t>
            </a:r>
            <a:endParaRPr/>
          </a:p>
        </p:txBody>
      </p:sp>
      <p:sp>
        <p:nvSpPr>
          <p:cNvPr id="672" name="Google Shape;672;p56"/>
          <p:cNvSpPr txBox="1"/>
          <p:nvPr>
            <p:ph idx="4294967295" type="sldNum"/>
          </p:nvPr>
        </p:nvSpPr>
        <p:spPr>
          <a:xfrm>
            <a:off x="11468100" y="6329363"/>
            <a:ext cx="723900" cy="423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Image result for Queries" id="673" name="Google Shape;673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2503" y="3062938"/>
            <a:ext cx="39814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7"/>
          <p:cNvSpPr txBox="1"/>
          <p:nvPr>
            <p:ph idx="4294967295" type="sldNum"/>
          </p:nvPr>
        </p:nvSpPr>
        <p:spPr>
          <a:xfrm>
            <a:off x="11468100" y="6329363"/>
            <a:ext cx="723900" cy="423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9" name="Google Shape;679;p57" title="Building image"/>
          <p:cNvPicPr preferRelativeResize="0"/>
          <p:nvPr/>
        </p:nvPicPr>
        <p:blipFill rotWithShape="1">
          <a:blip r:embed="rId3">
            <a:alphaModFix/>
          </a:blip>
          <a:srcRect b="0" l="20743" r="20743" t="0"/>
          <a:stretch/>
        </p:blipFill>
        <p:spPr>
          <a:xfrm>
            <a:off x="1683398" y="860944"/>
            <a:ext cx="4428523" cy="5137089"/>
          </a:xfrm>
          <a:custGeom>
            <a:rect b="b" l="l" r="r" t="t"/>
            <a:pathLst>
              <a:path extrusionOk="0" h="5137089" w="4428523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80" name="Google Shape;680;p57"/>
          <p:cNvSpPr txBox="1"/>
          <p:nvPr/>
        </p:nvSpPr>
        <p:spPr>
          <a:xfrm>
            <a:off x="6425417" y="2620873"/>
            <a:ext cx="4853573" cy="1616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681" name="Google Shape;681;p57"/>
          <p:cNvSpPr/>
          <p:nvPr/>
        </p:nvSpPr>
        <p:spPr>
          <a:xfrm rot="-5400000">
            <a:off x="2679702" y="2388914"/>
            <a:ext cx="2412998" cy="2080172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0019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/>
          <p:nvPr>
            <p:ph idx="12" type="sldNum"/>
          </p:nvPr>
        </p:nvSpPr>
        <p:spPr>
          <a:xfrm>
            <a:off x="11372537" y="6329689"/>
            <a:ext cx="724523" cy="422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34"/>
          <p:cNvSpPr txBox="1"/>
          <p:nvPr/>
        </p:nvSpPr>
        <p:spPr>
          <a:xfrm>
            <a:off x="132425" y="678375"/>
            <a:ext cx="99888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628650" rtl="0" algn="l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100"/>
              <a:buAutoNum type="arabicPeriod"/>
            </a:pPr>
            <a:r>
              <a:rPr b="1" lang="en-US" sz="2100">
                <a:solidFill>
                  <a:srgbClr val="181818"/>
                </a:solidFill>
              </a:rPr>
              <a:t>PRESENTATION FLOW :      </a:t>
            </a:r>
            <a:endParaRPr b="1" sz="2100">
              <a:solidFill>
                <a:srgbClr val="181818"/>
              </a:solidFill>
            </a:endParaRPr>
          </a:p>
          <a:p>
            <a:pPr indent="0" lvl="0" marL="6286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1818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Char char="➔"/>
            </a:pPr>
            <a:r>
              <a:rPr b="1" lang="en-US" sz="2000">
                <a:solidFill>
                  <a:srgbClr val="181818"/>
                </a:solidFill>
              </a:rPr>
              <a:t>Introduction - </a:t>
            </a:r>
            <a:r>
              <a:rPr lang="en-US" sz="2000">
                <a:solidFill>
                  <a:srgbClr val="181818"/>
                </a:solidFill>
              </a:rPr>
              <a:t>Overview of the EzPay application</a:t>
            </a:r>
            <a:endParaRPr sz="2000">
              <a:solidFill>
                <a:srgbClr val="181818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Char char="➔"/>
            </a:pPr>
            <a:r>
              <a:rPr b="1" lang="en-US" sz="2000">
                <a:solidFill>
                  <a:srgbClr val="181818"/>
                </a:solidFill>
              </a:rPr>
              <a:t>Objectives -</a:t>
            </a:r>
            <a:r>
              <a:rPr lang="en-US" sz="2000">
                <a:solidFill>
                  <a:srgbClr val="181818"/>
                </a:solidFill>
              </a:rPr>
              <a:t> Goals and purpose of the project</a:t>
            </a:r>
            <a:endParaRPr sz="2000">
              <a:solidFill>
                <a:srgbClr val="181818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Char char="➔"/>
            </a:pPr>
            <a:r>
              <a:rPr b="1" lang="en-US" sz="2000">
                <a:solidFill>
                  <a:srgbClr val="181818"/>
                </a:solidFill>
              </a:rPr>
              <a:t>Technical Requirements -</a:t>
            </a:r>
            <a:r>
              <a:rPr lang="en-US" sz="2000">
                <a:solidFill>
                  <a:srgbClr val="181818"/>
                </a:solidFill>
              </a:rPr>
              <a:t> Technologies used for development and testing </a:t>
            </a:r>
            <a:endParaRPr sz="2000">
              <a:solidFill>
                <a:srgbClr val="181818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Char char="➔"/>
            </a:pPr>
            <a:r>
              <a:rPr b="1" lang="en-US" sz="2000">
                <a:solidFill>
                  <a:srgbClr val="181818"/>
                </a:solidFill>
              </a:rPr>
              <a:t>Architecture Diagram -</a:t>
            </a:r>
            <a:r>
              <a:rPr lang="en-US" sz="2000">
                <a:solidFill>
                  <a:srgbClr val="181818"/>
                </a:solidFill>
              </a:rPr>
              <a:t> System architecture and design structure</a:t>
            </a:r>
            <a:endParaRPr sz="2000">
              <a:solidFill>
                <a:srgbClr val="181818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Char char="➔"/>
            </a:pPr>
            <a:r>
              <a:rPr b="1" lang="en-US" sz="2000">
                <a:solidFill>
                  <a:srgbClr val="181818"/>
                </a:solidFill>
              </a:rPr>
              <a:t>E-R Diagram -</a:t>
            </a:r>
            <a:r>
              <a:rPr lang="en-US" sz="2000">
                <a:solidFill>
                  <a:srgbClr val="181818"/>
                </a:solidFill>
              </a:rPr>
              <a:t> Entity-Relationship diagram for database structure</a:t>
            </a:r>
            <a:endParaRPr sz="2000">
              <a:solidFill>
                <a:srgbClr val="181818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Char char="➔"/>
            </a:pPr>
            <a:r>
              <a:rPr b="1" lang="en-US" sz="2000">
                <a:solidFill>
                  <a:srgbClr val="181818"/>
                </a:solidFill>
              </a:rPr>
              <a:t>Class Diagram - </a:t>
            </a:r>
            <a:r>
              <a:rPr lang="en-US" sz="2000">
                <a:solidFill>
                  <a:srgbClr val="181818"/>
                </a:solidFill>
              </a:rPr>
              <a:t>Overview of the classes and relationships in the system</a:t>
            </a:r>
            <a:endParaRPr sz="2000">
              <a:solidFill>
                <a:srgbClr val="181818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Char char="➔"/>
            </a:pPr>
            <a:r>
              <a:rPr b="1" lang="en-US" sz="2000">
                <a:solidFill>
                  <a:srgbClr val="181818"/>
                </a:solidFill>
              </a:rPr>
              <a:t>Tables Used - </a:t>
            </a:r>
            <a:r>
              <a:rPr lang="en-US" sz="2000">
                <a:solidFill>
                  <a:srgbClr val="181818"/>
                </a:solidFill>
              </a:rPr>
              <a:t>Details of database tables utilized</a:t>
            </a:r>
            <a:endParaRPr sz="2000">
              <a:solidFill>
                <a:srgbClr val="181818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Char char="➔"/>
            </a:pPr>
            <a:r>
              <a:rPr b="1" lang="en-US" sz="2000">
                <a:solidFill>
                  <a:srgbClr val="181818"/>
                </a:solidFill>
              </a:rPr>
              <a:t>Use Case Diagram -</a:t>
            </a:r>
            <a:r>
              <a:rPr lang="en-US" sz="2000">
                <a:solidFill>
                  <a:srgbClr val="181818"/>
                </a:solidFill>
              </a:rPr>
              <a:t> Depiction of user interactions with the system</a:t>
            </a:r>
            <a:endParaRPr sz="2000">
              <a:solidFill>
                <a:srgbClr val="181818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Char char="➔"/>
            </a:pPr>
            <a:r>
              <a:rPr b="1" lang="en-US" sz="2000">
                <a:solidFill>
                  <a:srgbClr val="181818"/>
                </a:solidFill>
              </a:rPr>
              <a:t>Functionalities - </a:t>
            </a:r>
            <a:r>
              <a:rPr lang="en-US" sz="2000">
                <a:solidFill>
                  <a:srgbClr val="181818"/>
                </a:solidFill>
              </a:rPr>
              <a:t>Key features and capabilities of the application</a:t>
            </a:r>
            <a:endParaRPr sz="2000">
              <a:solidFill>
                <a:srgbClr val="181818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Char char="➔"/>
            </a:pPr>
            <a:r>
              <a:rPr b="1" lang="en-US" sz="2000">
                <a:solidFill>
                  <a:srgbClr val="181818"/>
                </a:solidFill>
              </a:rPr>
              <a:t>Methodology &amp; Timeline -</a:t>
            </a:r>
            <a:r>
              <a:rPr lang="en-US" sz="2000">
                <a:solidFill>
                  <a:srgbClr val="181818"/>
                </a:solidFill>
              </a:rPr>
              <a:t> Development process and project timeline</a:t>
            </a:r>
            <a:endParaRPr sz="2000">
              <a:solidFill>
                <a:srgbClr val="181818"/>
              </a:solidFill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Char char="➔"/>
            </a:pPr>
            <a:r>
              <a:rPr b="1" lang="en-US" sz="2000">
                <a:solidFill>
                  <a:srgbClr val="181818"/>
                </a:solidFill>
              </a:rPr>
              <a:t>Conclusion -</a:t>
            </a:r>
            <a:r>
              <a:rPr lang="en-US" sz="2000">
                <a:solidFill>
                  <a:srgbClr val="181818"/>
                </a:solidFill>
              </a:rPr>
              <a:t> Final summary of the project</a:t>
            </a:r>
            <a:endParaRPr sz="2000">
              <a:solidFill>
                <a:srgbClr val="18181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81818"/>
              </a:solidFill>
            </a:endParaRPr>
          </a:p>
          <a:p>
            <a:pPr indent="-355600" lvl="0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AutoNum type="arabicPeriod"/>
            </a:pPr>
            <a:r>
              <a:rPr b="1" lang="en-US" sz="2000">
                <a:solidFill>
                  <a:srgbClr val="181818"/>
                </a:solidFill>
              </a:rPr>
              <a:t>LIVE DEMONSTRATION OF THE EZPAY APPLICATION</a:t>
            </a:r>
            <a:endParaRPr b="1" sz="2000">
              <a:solidFill>
                <a:srgbClr val="181818"/>
              </a:solidFill>
            </a:endParaRPr>
          </a:p>
          <a:p>
            <a:pPr indent="-355600" lvl="0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000"/>
              <a:buAutoNum type="arabicPeriod"/>
            </a:pPr>
            <a:r>
              <a:rPr b="1" lang="en-US" sz="2000">
                <a:solidFill>
                  <a:srgbClr val="181818"/>
                </a:solidFill>
              </a:rPr>
              <a:t>QUESTIONS AND FEEDBACK</a:t>
            </a:r>
            <a:endParaRPr b="1" sz="20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181818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5"/>
          <p:cNvSpPr txBox="1"/>
          <p:nvPr>
            <p:ph idx="1" type="body"/>
          </p:nvPr>
        </p:nvSpPr>
        <p:spPr>
          <a:xfrm>
            <a:off x="150280" y="-35924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55" name="Google Shape;355;p35"/>
          <p:cNvSpPr txBox="1"/>
          <p:nvPr>
            <p:ph idx="2" type="body"/>
          </p:nvPr>
        </p:nvSpPr>
        <p:spPr>
          <a:xfrm>
            <a:off x="8059479" y="837494"/>
            <a:ext cx="3088976" cy="5183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1" marL="24606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 </a:t>
            </a:r>
            <a:endParaRPr sz="1800"/>
          </a:p>
        </p:txBody>
      </p:sp>
      <p:sp>
        <p:nvSpPr>
          <p:cNvPr id="356" name="Google Shape;356;p35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Functionalitie</a:t>
            </a:r>
            <a:r>
              <a:rPr b="0" lang="en-US" sz="1400"/>
              <a:t>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357" name="Google Shape;357;p35"/>
          <p:cNvSpPr/>
          <p:nvPr/>
        </p:nvSpPr>
        <p:spPr>
          <a:xfrm>
            <a:off x="230063" y="1011033"/>
            <a:ext cx="1660691" cy="459958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5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35"/>
          <p:cNvSpPr txBox="1"/>
          <p:nvPr/>
        </p:nvSpPr>
        <p:spPr>
          <a:xfrm>
            <a:off x="2562446" y="871680"/>
            <a:ext cx="61030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lang="en-US" sz="1800">
                <a:solidFill>
                  <a:schemeClr val="dk1"/>
                </a:solidFill>
              </a:rPr>
              <a:t>ZPay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US" sz="1800">
                <a:solidFill>
                  <a:schemeClr val="dk1"/>
                </a:solidFill>
              </a:rPr>
              <a:t>Bank Transactions Management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</p:txBody>
      </p:sp>
      <p:grpSp>
        <p:nvGrpSpPr>
          <p:cNvPr id="360" name="Google Shape;360;p35"/>
          <p:cNvGrpSpPr/>
          <p:nvPr/>
        </p:nvGrpSpPr>
        <p:grpSpPr>
          <a:xfrm>
            <a:off x="9209695" y="1116696"/>
            <a:ext cx="2589704" cy="5179408"/>
            <a:chOff x="544161" y="1801"/>
            <a:chExt cx="2589704" cy="5179408"/>
          </a:xfrm>
        </p:grpSpPr>
        <p:sp>
          <p:nvSpPr>
            <p:cNvPr id="361" name="Google Shape;361;p35"/>
            <p:cNvSpPr/>
            <p:nvPr/>
          </p:nvSpPr>
          <p:spPr>
            <a:xfrm>
              <a:off x="544161" y="1801"/>
              <a:ext cx="2589704" cy="1553822"/>
            </a:xfrm>
            <a:prstGeom prst="rect">
              <a:avLst/>
            </a:prstGeom>
            <a:solidFill>
              <a:srgbClr val="92D0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 txBox="1"/>
            <p:nvPr/>
          </p:nvSpPr>
          <p:spPr>
            <a:xfrm>
              <a:off x="544161" y="1801"/>
              <a:ext cx="2589704" cy="155382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 </a:t>
              </a:r>
              <a:r>
                <a:rPr lang="en-US" sz="1700">
                  <a:solidFill>
                    <a:schemeClr val="lt1"/>
                  </a:solidFill>
                </a:rPr>
                <a:t>full stack</a:t>
              </a:r>
              <a:r>
                <a:rPr lang="en-US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application, developed to manage th</a:t>
              </a:r>
              <a:r>
                <a:rPr lang="en-US" sz="1700">
                  <a:solidFill>
                    <a:schemeClr val="lt1"/>
                  </a:solidFill>
                </a:rPr>
                <a:t>e transactions</a:t>
              </a:r>
              <a:r>
                <a:rPr lang="en-US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700">
                  <a:solidFill>
                    <a:schemeClr val="lt1"/>
                  </a:solidFill>
                </a:rPr>
                <a:t>of a user</a:t>
              </a:r>
              <a:r>
                <a:rPr lang="en-US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544161" y="1814594"/>
              <a:ext cx="2589704" cy="1553822"/>
            </a:xfrm>
            <a:prstGeom prst="rect">
              <a:avLst/>
            </a:prstGeom>
            <a:solidFill>
              <a:srgbClr val="849DD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 txBox="1"/>
            <p:nvPr/>
          </p:nvSpPr>
          <p:spPr>
            <a:xfrm>
              <a:off x="544161" y="1814594"/>
              <a:ext cx="2589704" cy="1553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main intent of this project is to ease the work by</a:t>
              </a:r>
              <a:r>
                <a:rPr lang="en-US" sz="1700">
                  <a:solidFill>
                    <a:schemeClr val="lt1"/>
                  </a:solidFill>
                </a:rPr>
                <a:t> adding all the functionalities to be done with transactions</a:t>
              </a:r>
              <a:r>
                <a:rPr lang="en-US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544161" y="3627387"/>
              <a:ext cx="2589704" cy="1553822"/>
            </a:xfrm>
            <a:prstGeom prst="rect">
              <a:avLst/>
            </a:prstGeom>
            <a:solidFill>
              <a:srgbClr val="FFC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 txBox="1"/>
            <p:nvPr/>
          </p:nvSpPr>
          <p:spPr>
            <a:xfrm>
              <a:off x="544161" y="3627387"/>
              <a:ext cx="2589704" cy="1553822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64750" lIns="64750" spcFirstLastPara="1" rIns="64750" wrap="square" tIns="6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Arial"/>
                <a:buNone/>
              </a:pPr>
              <a:r>
                <a:rPr lang="en-US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This application maintains the information about the</a:t>
              </a:r>
              <a:r>
                <a:rPr lang="en-US" sz="1700">
                  <a:solidFill>
                    <a:schemeClr val="lt1"/>
                  </a:solidFill>
                </a:rPr>
                <a:t> transactions and allows to view and schedule it</a:t>
              </a:r>
              <a:r>
                <a:rPr lang="en-US" sz="1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pic>
        <p:nvPicPr>
          <p:cNvPr id="367" name="Google Shape;3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450" y="1798013"/>
            <a:ext cx="5725125" cy="3816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>
            <p:ph idx="1" type="body"/>
          </p:nvPr>
        </p:nvSpPr>
        <p:spPr>
          <a:xfrm>
            <a:off x="150280" y="-35924"/>
            <a:ext cx="12041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374" name="Google Shape;374;p36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>
            <a:off x="230063" y="1428476"/>
            <a:ext cx="1660691" cy="459958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6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7" name="Google Shape;377;p36"/>
          <p:cNvGrpSpPr/>
          <p:nvPr/>
        </p:nvGrpSpPr>
        <p:grpSpPr>
          <a:xfrm>
            <a:off x="2318375" y="498773"/>
            <a:ext cx="9486741" cy="5639550"/>
            <a:chOff x="0" y="-220884"/>
            <a:chExt cx="8370900" cy="5639550"/>
          </a:xfrm>
        </p:grpSpPr>
        <p:sp>
          <p:nvSpPr>
            <p:cNvPr id="378" name="Google Shape;378;p36"/>
            <p:cNvSpPr/>
            <p:nvPr/>
          </p:nvSpPr>
          <p:spPr>
            <a:xfrm>
              <a:off x="3251191" y="-220884"/>
              <a:ext cx="1625700" cy="1350600"/>
            </a:xfrm>
            <a:prstGeom prst="trapezoid">
              <a:avLst>
                <a:gd fmla="val 75000" name="adj"/>
              </a:avLst>
            </a:prstGeom>
            <a:solidFill>
              <a:srgbClr val="997627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6"/>
            <p:cNvSpPr txBox="1"/>
            <p:nvPr/>
          </p:nvSpPr>
          <p:spPr>
            <a:xfrm>
              <a:off x="3411564" y="-220882"/>
              <a:ext cx="1465200" cy="135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22850" spcFirstLastPara="1" rIns="2285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Objectives</a:t>
              </a: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2412888" y="1100743"/>
              <a:ext cx="3463200" cy="1083900"/>
            </a:xfrm>
            <a:prstGeom prst="trapezoid">
              <a:avLst>
                <a:gd fmla="val 75000" name="adj"/>
              </a:avLst>
            </a:prstGeom>
            <a:solidFill>
              <a:srgbClr val="0099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6"/>
            <p:cNvSpPr txBox="1"/>
            <p:nvPr/>
          </p:nvSpPr>
          <p:spPr>
            <a:xfrm>
              <a:off x="2981838" y="1100748"/>
              <a:ext cx="21132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Provide a clear and accessible interface for users to view and filter their transaction history.</a:t>
              </a:r>
              <a:endParaRPr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2" name="Google Shape;382;p36"/>
            <p:cNvSpPr/>
            <p:nvPr/>
          </p:nvSpPr>
          <p:spPr>
            <a:xfrm>
              <a:off x="1625607" y="2167468"/>
              <a:ext cx="5079900" cy="1083600"/>
            </a:xfrm>
            <a:prstGeom prst="trapezoid">
              <a:avLst>
                <a:gd fmla="val 75000" name="adj"/>
              </a:avLst>
            </a:prstGeom>
            <a:solidFill>
              <a:srgbClr val="849DDC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6"/>
            <p:cNvSpPr txBox="1"/>
            <p:nvPr/>
          </p:nvSpPr>
          <p:spPr>
            <a:xfrm>
              <a:off x="2479039" y="2167466"/>
              <a:ext cx="3169919" cy="10837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500"/>
                <a:buFont typeface="Arial"/>
                <a:buNone/>
              </a:pPr>
              <a:r>
                <a:rPr lang="en-US" sz="1800">
                  <a:solidFill>
                    <a:srgbClr val="F3F3F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 intuitive navigation and filtering options (date range, type, status) to improve usability.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4" name="Google Shape;384;p36"/>
            <p:cNvSpPr/>
            <p:nvPr/>
          </p:nvSpPr>
          <p:spPr>
            <a:xfrm>
              <a:off x="812803" y="3251193"/>
              <a:ext cx="6752100" cy="1083600"/>
            </a:xfrm>
            <a:prstGeom prst="trapezoid">
              <a:avLst>
                <a:gd fmla="val 75000" name="adj"/>
              </a:avLst>
            </a:prstGeom>
            <a:solidFill>
              <a:srgbClr val="FFC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6"/>
            <p:cNvSpPr txBox="1"/>
            <p:nvPr/>
          </p:nvSpPr>
          <p:spPr>
            <a:xfrm>
              <a:off x="1717484" y="3239368"/>
              <a:ext cx="4926300" cy="10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500"/>
                <a:buFont typeface="Arial"/>
                <a:buNone/>
              </a:pPr>
              <a:r>
                <a:rPr lang="en-US" sz="1800">
                  <a:solidFill>
                    <a:srgbClr val="F3F3F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Allow users to cancel or modify scheduled payments efficiently, ensuring a seamless user experience.</a:t>
              </a:r>
              <a:endParaRPr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3F3F3"/>
                </a:buClr>
                <a:buSzPts val="1500"/>
                <a:buFont typeface="Arial"/>
                <a:buNone/>
              </a:pPr>
              <a:r>
                <a:rPr lang="en-US" sz="1800">
                  <a:solidFill>
                    <a:srgbClr val="F3F3F3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Ensure all scheduled payment data is retrieved and updated in real-time for user convenience.</a:t>
              </a:r>
              <a:endParaRPr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0" y="4334943"/>
              <a:ext cx="8370900" cy="1083600"/>
            </a:xfrm>
            <a:prstGeom prst="trapezoid">
              <a:avLst>
                <a:gd fmla="val 75000" name="adj"/>
              </a:avLst>
            </a:prstGeom>
            <a:solidFill>
              <a:srgbClr val="0070C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6"/>
            <p:cNvSpPr txBox="1"/>
            <p:nvPr/>
          </p:nvSpPr>
          <p:spPr>
            <a:xfrm>
              <a:off x="1422399" y="4334933"/>
              <a:ext cx="5283200" cy="10837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500"/>
                <a:buFont typeface="Arial"/>
                <a:buNone/>
              </a:pPr>
              <a:r>
                <a:rPr lang="en-US" sz="18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 informative messages for scenarios where no transactions exist or transaction status cannot be retrieved.</a:t>
              </a:r>
              <a:endParaRPr sz="18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idx="1" type="body"/>
          </p:nvPr>
        </p:nvSpPr>
        <p:spPr>
          <a:xfrm>
            <a:off x="150280" y="-35924"/>
            <a:ext cx="12041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7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395" name="Google Shape;395;p37"/>
          <p:cNvSpPr/>
          <p:nvPr/>
        </p:nvSpPr>
        <p:spPr>
          <a:xfrm>
            <a:off x="230063" y="1835980"/>
            <a:ext cx="1730341" cy="658742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37"/>
          <p:cNvSpPr txBox="1"/>
          <p:nvPr/>
        </p:nvSpPr>
        <p:spPr>
          <a:xfrm>
            <a:off x="2816975" y="1006550"/>
            <a:ext cx="3279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81818"/>
              </a:solidFill>
            </a:endParaRPr>
          </a:p>
        </p:txBody>
      </p:sp>
      <p:pic>
        <p:nvPicPr>
          <p:cNvPr id="398" name="Google Shape;3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999" y="1759774"/>
            <a:ext cx="3426083" cy="33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7"/>
          <p:cNvSpPr txBox="1"/>
          <p:nvPr/>
        </p:nvSpPr>
        <p:spPr>
          <a:xfrm>
            <a:off x="2329050" y="777125"/>
            <a:ext cx="85320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C1C1C"/>
                </a:solidFill>
              </a:rPr>
              <a:t>FRONTEND TECHNOLOGIES AND OTHER SOFTWARES USED </a:t>
            </a:r>
            <a:endParaRPr b="1" sz="2000">
              <a:solidFill>
                <a:srgbClr val="1C1C1C"/>
              </a:solidFill>
            </a:endParaRPr>
          </a:p>
        </p:txBody>
      </p:sp>
      <p:sp>
        <p:nvSpPr>
          <p:cNvPr id="400" name="Google Shape;400;p37"/>
          <p:cNvSpPr txBox="1"/>
          <p:nvPr/>
        </p:nvSpPr>
        <p:spPr>
          <a:xfrm>
            <a:off x="2329050" y="1695263"/>
            <a:ext cx="34260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81818"/>
                </a:solidFill>
              </a:rPr>
              <a:t>Development</a:t>
            </a:r>
            <a:r>
              <a:rPr b="1" lang="en-US" sz="2200">
                <a:solidFill>
                  <a:srgbClr val="181818"/>
                </a:solidFill>
              </a:rPr>
              <a:t> :</a:t>
            </a:r>
            <a:endParaRPr b="1" sz="2200">
              <a:solidFill>
                <a:srgbClr val="181818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HTML</a:t>
            </a:r>
            <a:endParaRPr sz="2200">
              <a:solidFill>
                <a:srgbClr val="181818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CSS</a:t>
            </a:r>
            <a:endParaRPr sz="2200">
              <a:solidFill>
                <a:srgbClr val="181818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 Bootstrap</a:t>
            </a:r>
            <a:endParaRPr sz="2200">
              <a:solidFill>
                <a:srgbClr val="181818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JavaScript</a:t>
            </a:r>
            <a:endParaRPr sz="2200">
              <a:solidFill>
                <a:srgbClr val="181818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React</a:t>
            </a:r>
            <a:endParaRPr sz="2200">
              <a:solidFill>
                <a:srgbClr val="181818"/>
              </a:solidFill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Node.js</a:t>
            </a:r>
            <a:endParaRPr sz="22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81818"/>
              </a:solidFill>
            </a:endParaRPr>
          </a:p>
        </p:txBody>
      </p:sp>
      <p:sp>
        <p:nvSpPr>
          <p:cNvPr id="401" name="Google Shape;401;p37"/>
          <p:cNvSpPr txBox="1"/>
          <p:nvPr/>
        </p:nvSpPr>
        <p:spPr>
          <a:xfrm>
            <a:off x="8694550" y="144740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81818"/>
                </a:solidFill>
              </a:rPr>
              <a:t>Testing :</a:t>
            </a:r>
            <a:endParaRPr b="1" sz="22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81818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Jest</a:t>
            </a:r>
            <a:endParaRPr sz="1600"/>
          </a:p>
        </p:txBody>
      </p:sp>
      <p:pic>
        <p:nvPicPr>
          <p:cNvPr id="402" name="Google Shape;402;p37"/>
          <p:cNvPicPr preferRelativeResize="0"/>
          <p:nvPr/>
        </p:nvPicPr>
        <p:blipFill rotWithShape="1">
          <a:blip r:embed="rId4">
            <a:alphaModFix/>
          </a:blip>
          <a:srcRect b="0" l="12316" r="12444" t="18467"/>
          <a:stretch/>
        </p:blipFill>
        <p:spPr>
          <a:xfrm>
            <a:off x="2329050" y="2361950"/>
            <a:ext cx="487919" cy="5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9043" y="2987363"/>
            <a:ext cx="487924" cy="48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8827" y="3713413"/>
            <a:ext cx="628349" cy="50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7"/>
          <p:cNvPicPr preferRelativeResize="0"/>
          <p:nvPr/>
        </p:nvPicPr>
        <p:blipFill rotWithShape="1">
          <a:blip r:embed="rId7">
            <a:alphaModFix/>
          </a:blip>
          <a:srcRect b="11232" l="15423" r="15257" t="10544"/>
          <a:stretch/>
        </p:blipFill>
        <p:spPr>
          <a:xfrm>
            <a:off x="2329050" y="4342688"/>
            <a:ext cx="487925" cy="55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29055" y="5036850"/>
            <a:ext cx="487900" cy="423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7"/>
          <p:cNvPicPr preferRelativeResize="0"/>
          <p:nvPr/>
        </p:nvPicPr>
        <p:blipFill rotWithShape="1">
          <a:blip r:embed="rId9">
            <a:alphaModFix/>
          </a:blip>
          <a:srcRect b="23224" l="0" r="0" t="26341"/>
          <a:stretch/>
        </p:blipFill>
        <p:spPr>
          <a:xfrm>
            <a:off x="2032238" y="5760775"/>
            <a:ext cx="784729" cy="42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10105" y="2116375"/>
            <a:ext cx="487925" cy="53808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7"/>
          <p:cNvSpPr txBox="1"/>
          <p:nvPr/>
        </p:nvSpPr>
        <p:spPr>
          <a:xfrm>
            <a:off x="8539875" y="2810788"/>
            <a:ext cx="3798300" cy="27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81818"/>
                </a:solidFill>
              </a:rPr>
              <a:t>Integrated Development     Environment</a:t>
            </a:r>
            <a:r>
              <a:rPr b="1" lang="en-US" sz="2200">
                <a:solidFill>
                  <a:srgbClr val="181818"/>
                </a:solidFill>
              </a:rPr>
              <a:t>:</a:t>
            </a:r>
            <a:endParaRPr b="1" sz="2200">
              <a:solidFill>
                <a:srgbClr val="181818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VsCode</a:t>
            </a:r>
            <a:endParaRPr sz="2200">
              <a:solidFill>
                <a:srgbClr val="181818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Eclipse</a:t>
            </a:r>
            <a:endParaRPr sz="2200">
              <a:solidFill>
                <a:srgbClr val="181818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SpringToolSuite</a:t>
            </a:r>
            <a:endParaRPr sz="2200">
              <a:solidFill>
                <a:srgbClr val="181818"/>
              </a:solidFill>
            </a:endParaRPr>
          </a:p>
        </p:txBody>
      </p:sp>
      <p:pic>
        <p:nvPicPr>
          <p:cNvPr id="410" name="Google Shape;410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35200" y="3671088"/>
            <a:ext cx="628350" cy="47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610085" y="4427401"/>
            <a:ext cx="419016" cy="39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10075" y="5038888"/>
            <a:ext cx="419025" cy="41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7"/>
          <p:cNvSpPr txBox="1"/>
          <p:nvPr/>
        </p:nvSpPr>
        <p:spPr>
          <a:xfrm>
            <a:off x="8539875" y="5676575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81818"/>
                </a:solidFill>
              </a:rPr>
              <a:t>Version Control</a:t>
            </a:r>
            <a:r>
              <a:rPr b="1" lang="en-US" sz="2200">
                <a:solidFill>
                  <a:srgbClr val="181818"/>
                </a:solidFill>
              </a:rPr>
              <a:t> :</a:t>
            </a:r>
            <a:endParaRPr b="1" sz="22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81818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GitLab</a:t>
            </a:r>
            <a:endParaRPr sz="1600"/>
          </a:p>
        </p:txBody>
      </p:sp>
      <p:pic>
        <p:nvPicPr>
          <p:cNvPr id="414" name="Google Shape;414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539859" y="6354122"/>
            <a:ext cx="419025" cy="38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"/>
          <p:cNvSpPr txBox="1"/>
          <p:nvPr>
            <p:ph idx="3" type="body"/>
          </p:nvPr>
        </p:nvSpPr>
        <p:spPr>
          <a:xfrm>
            <a:off x="230063" y="1075940"/>
            <a:ext cx="1879200" cy="4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421" name="Google Shape;421;p38"/>
          <p:cNvSpPr/>
          <p:nvPr/>
        </p:nvSpPr>
        <p:spPr>
          <a:xfrm>
            <a:off x="230063" y="1835980"/>
            <a:ext cx="1730400" cy="658800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8"/>
          <p:cNvSpPr txBox="1"/>
          <p:nvPr>
            <p:ph idx="12" type="sldNum"/>
          </p:nvPr>
        </p:nvSpPr>
        <p:spPr>
          <a:xfrm>
            <a:off x="11286678" y="6329688"/>
            <a:ext cx="6282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p38"/>
          <p:cNvSpPr txBox="1"/>
          <p:nvPr/>
        </p:nvSpPr>
        <p:spPr>
          <a:xfrm>
            <a:off x="2816975" y="1006550"/>
            <a:ext cx="32790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81818"/>
              </a:solidFill>
            </a:endParaRPr>
          </a:p>
        </p:txBody>
      </p:sp>
      <p:sp>
        <p:nvSpPr>
          <p:cNvPr id="424" name="Google Shape;424;p38"/>
          <p:cNvSpPr txBox="1"/>
          <p:nvPr/>
        </p:nvSpPr>
        <p:spPr>
          <a:xfrm>
            <a:off x="2367950" y="1698000"/>
            <a:ext cx="34260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81818"/>
                </a:solidFill>
              </a:rPr>
              <a:t>Development :</a:t>
            </a:r>
            <a:endParaRPr b="1" sz="2200">
              <a:solidFill>
                <a:srgbClr val="18181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181818"/>
              </a:solidFill>
            </a:endParaRPr>
          </a:p>
          <a:p>
            <a:pPr indent="-368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Java</a:t>
            </a:r>
            <a:endParaRPr sz="2200">
              <a:solidFill>
                <a:srgbClr val="181818"/>
              </a:solidFill>
            </a:endParaRPr>
          </a:p>
          <a:p>
            <a:pPr indent="-368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Springboot</a:t>
            </a:r>
            <a:endParaRPr sz="2200">
              <a:solidFill>
                <a:srgbClr val="181818"/>
              </a:solidFill>
            </a:endParaRPr>
          </a:p>
          <a:p>
            <a:pPr indent="-368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Spring JPA</a:t>
            </a:r>
            <a:endParaRPr sz="22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81818"/>
                </a:solidFill>
              </a:rPr>
              <a:t>Database :</a:t>
            </a:r>
            <a:endParaRPr b="1" sz="2200">
              <a:solidFill>
                <a:srgbClr val="181818"/>
              </a:solidFill>
            </a:endParaRPr>
          </a:p>
          <a:p>
            <a:pPr indent="-368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Oracle SQL</a:t>
            </a:r>
            <a:endParaRPr sz="2200">
              <a:solidFill>
                <a:srgbClr val="181818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181818"/>
              </a:solidFill>
            </a:endParaRPr>
          </a:p>
        </p:txBody>
      </p:sp>
      <p:pic>
        <p:nvPicPr>
          <p:cNvPr id="425" name="Google Shape;425;p38"/>
          <p:cNvPicPr preferRelativeResize="0"/>
          <p:nvPr/>
        </p:nvPicPr>
        <p:blipFill rotWithShape="1">
          <a:blip r:embed="rId3">
            <a:alphaModFix/>
          </a:blip>
          <a:srcRect b="-10656" l="0" r="-10656" t="0"/>
          <a:stretch/>
        </p:blipFill>
        <p:spPr>
          <a:xfrm>
            <a:off x="5123925" y="1835975"/>
            <a:ext cx="3790950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8"/>
          <p:cNvSpPr txBox="1"/>
          <p:nvPr/>
        </p:nvSpPr>
        <p:spPr>
          <a:xfrm>
            <a:off x="4584575" y="737125"/>
            <a:ext cx="45042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1C1C1C"/>
                </a:solidFill>
              </a:rPr>
              <a:t>BACKEND</a:t>
            </a:r>
            <a:r>
              <a:rPr b="1" lang="en-US" sz="2000">
                <a:solidFill>
                  <a:srgbClr val="1C1C1C"/>
                </a:solidFill>
              </a:rPr>
              <a:t> TECHNOLOGIES USED </a:t>
            </a:r>
            <a:endParaRPr b="1" sz="2000">
              <a:solidFill>
                <a:srgbClr val="1C1C1C"/>
              </a:solidFill>
            </a:endParaRPr>
          </a:p>
        </p:txBody>
      </p:sp>
      <p:sp>
        <p:nvSpPr>
          <p:cNvPr id="427" name="Google Shape;427;p38"/>
          <p:cNvSpPr txBox="1"/>
          <p:nvPr/>
        </p:nvSpPr>
        <p:spPr>
          <a:xfrm>
            <a:off x="8914875" y="2121050"/>
            <a:ext cx="30000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181818"/>
                </a:solidFill>
              </a:rPr>
              <a:t>Testing :</a:t>
            </a:r>
            <a:endParaRPr b="1" sz="2200">
              <a:solidFill>
                <a:srgbClr val="181818"/>
              </a:solidFill>
            </a:endParaRPr>
          </a:p>
          <a:p>
            <a:pPr indent="-368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Postman</a:t>
            </a:r>
            <a:endParaRPr sz="2200">
              <a:solidFill>
                <a:srgbClr val="181818"/>
              </a:solidFill>
            </a:endParaRPr>
          </a:p>
          <a:p>
            <a:pPr indent="-3683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2200"/>
              <a:buAutoNum type="arabicPeriod"/>
            </a:pPr>
            <a:r>
              <a:rPr lang="en-US" sz="2200">
                <a:solidFill>
                  <a:srgbClr val="181818"/>
                </a:solidFill>
              </a:rPr>
              <a:t>JUnit</a:t>
            </a:r>
            <a:endParaRPr sz="2200">
              <a:solidFill>
                <a:srgbClr val="181818"/>
              </a:solidFill>
            </a:endParaRPr>
          </a:p>
          <a:p>
            <a:pPr indent="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181818"/>
                </a:solidFill>
              </a:rPr>
              <a:t>Mockito</a:t>
            </a:r>
            <a:endParaRPr sz="1600"/>
          </a:p>
        </p:txBody>
      </p:sp>
      <p:pic>
        <p:nvPicPr>
          <p:cNvPr id="428" name="Google Shape;4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375" y="2361925"/>
            <a:ext cx="780524" cy="4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8"/>
          <p:cNvPicPr preferRelativeResize="0"/>
          <p:nvPr/>
        </p:nvPicPr>
        <p:blipFill rotWithShape="1">
          <a:blip r:embed="rId5">
            <a:alphaModFix/>
          </a:blip>
          <a:srcRect b="24282" l="31242" r="32487" t="24736"/>
          <a:stretch/>
        </p:blipFill>
        <p:spPr>
          <a:xfrm>
            <a:off x="2671125" y="3090625"/>
            <a:ext cx="447016" cy="3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8"/>
          <p:cNvPicPr preferRelativeResize="0"/>
          <p:nvPr/>
        </p:nvPicPr>
        <p:blipFill rotWithShape="1">
          <a:blip r:embed="rId6">
            <a:alphaModFix/>
          </a:blip>
          <a:srcRect b="45145" l="5204" r="0" t="0"/>
          <a:stretch/>
        </p:blipFill>
        <p:spPr>
          <a:xfrm>
            <a:off x="2580538" y="3820025"/>
            <a:ext cx="628200" cy="37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80538" y="4981200"/>
            <a:ext cx="628200" cy="6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8"/>
          <p:cNvPicPr preferRelativeResize="0"/>
          <p:nvPr/>
        </p:nvPicPr>
        <p:blipFill rotWithShape="1">
          <a:blip r:embed="rId8">
            <a:alphaModFix/>
          </a:blip>
          <a:srcRect b="0" l="22656" r="21317" t="0"/>
          <a:stretch/>
        </p:blipFill>
        <p:spPr>
          <a:xfrm>
            <a:off x="9344450" y="2849750"/>
            <a:ext cx="447025" cy="486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44451" y="3474588"/>
            <a:ext cx="447025" cy="44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8"/>
          <p:cNvPicPr preferRelativeResize="0"/>
          <p:nvPr/>
        </p:nvPicPr>
        <p:blipFill rotWithShape="1">
          <a:blip r:embed="rId10">
            <a:alphaModFix/>
          </a:blip>
          <a:srcRect b="22159" l="7514" r="8901" t="13832"/>
          <a:stretch/>
        </p:blipFill>
        <p:spPr>
          <a:xfrm>
            <a:off x="8914875" y="4193825"/>
            <a:ext cx="976162" cy="3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8"/>
          <p:cNvSpPr txBox="1"/>
          <p:nvPr>
            <p:ph idx="1" type="body"/>
          </p:nvPr>
        </p:nvSpPr>
        <p:spPr>
          <a:xfrm>
            <a:off x="3" y="81625"/>
            <a:ext cx="5048700" cy="8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0000" lnSpcReduction="20000"/>
          </a:bodyPr>
          <a:lstStyle/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</a:rPr>
              <a:t>Technical Requirement</a:t>
            </a:r>
            <a:endParaRPr sz="8000"/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idx="1" type="body"/>
          </p:nvPr>
        </p:nvSpPr>
        <p:spPr>
          <a:xfrm>
            <a:off x="150280" y="-35924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SpringBoot+React Full Stack Application Architecture</a:t>
            </a:r>
            <a:endParaRPr/>
          </a:p>
        </p:txBody>
      </p:sp>
      <p:sp>
        <p:nvSpPr>
          <p:cNvPr id="442" name="Google Shape;442;p39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443" name="Google Shape;443;p39"/>
          <p:cNvSpPr/>
          <p:nvPr/>
        </p:nvSpPr>
        <p:spPr>
          <a:xfrm>
            <a:off x="230063" y="1835980"/>
            <a:ext cx="1730341" cy="658742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9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5" name="Google Shape;445;p39"/>
          <p:cNvSpPr/>
          <p:nvPr/>
        </p:nvSpPr>
        <p:spPr>
          <a:xfrm>
            <a:off x="6003634" y="3239557"/>
            <a:ext cx="184730" cy="378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39"/>
          <p:cNvPicPr preferRelativeResize="0"/>
          <p:nvPr/>
        </p:nvPicPr>
        <p:blipFill rotWithShape="1">
          <a:blip r:embed="rId3">
            <a:alphaModFix/>
          </a:blip>
          <a:srcRect b="15760" l="28170" r="28649" t="16479"/>
          <a:stretch/>
        </p:blipFill>
        <p:spPr>
          <a:xfrm>
            <a:off x="2268800" y="614300"/>
            <a:ext cx="9395875" cy="581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/>
          <p:nvPr>
            <p:ph idx="1" type="body"/>
          </p:nvPr>
        </p:nvSpPr>
        <p:spPr>
          <a:xfrm>
            <a:off x="150280" y="-35924"/>
            <a:ext cx="12041720" cy="801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E-R Diagram</a:t>
            </a:r>
            <a:endParaRPr/>
          </a:p>
        </p:txBody>
      </p:sp>
      <p:sp>
        <p:nvSpPr>
          <p:cNvPr id="453" name="Google Shape;453;p40"/>
          <p:cNvSpPr txBox="1"/>
          <p:nvPr>
            <p:ph idx="3" type="body"/>
          </p:nvPr>
        </p:nvSpPr>
        <p:spPr>
          <a:xfrm>
            <a:off x="230063" y="1075940"/>
            <a:ext cx="1879152" cy="4527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solidFill>
                  <a:schemeClr val="dk1"/>
                </a:solidFill>
              </a:rPr>
              <a:t>Technical Requirement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ER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Class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Use Case Diagram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Functionalities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Timeline</a:t>
            </a:r>
            <a:endParaRPr/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1400">
              <a:latin typeface="Arial"/>
              <a:ea typeface="Arial"/>
              <a:cs typeface="Arial"/>
              <a:sym typeface="Arial"/>
            </a:endParaRPr>
          </a:p>
          <a:p>
            <a:pPr indent="0" lvl="0" marL="5238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lang="en-US" sz="1400"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454" name="Google Shape;454;p40"/>
          <p:cNvSpPr/>
          <p:nvPr/>
        </p:nvSpPr>
        <p:spPr>
          <a:xfrm>
            <a:off x="230063" y="2553508"/>
            <a:ext cx="1658400" cy="424500"/>
          </a:xfrm>
          <a:prstGeom prst="homePlate">
            <a:avLst>
              <a:gd fmla="val 50000" name="adj"/>
            </a:avLst>
          </a:prstGeom>
          <a:noFill/>
          <a:ln cap="flat" cmpd="sng" w="412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0"/>
          <p:cNvSpPr txBox="1"/>
          <p:nvPr>
            <p:ph idx="12" type="sldNum"/>
          </p:nvPr>
        </p:nvSpPr>
        <p:spPr>
          <a:xfrm>
            <a:off x="11286678" y="6329688"/>
            <a:ext cx="628340" cy="392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p40"/>
          <p:cNvSpPr/>
          <p:nvPr/>
        </p:nvSpPr>
        <p:spPr>
          <a:xfrm>
            <a:off x="6003634" y="3239557"/>
            <a:ext cx="184730" cy="378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803" y="712159"/>
            <a:ext cx="7414824" cy="525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